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2"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embeddedFontLst>
    <p:embeddedFont>
      <p:font typeface="Barlow" pitchFamily="2" charset="77"/>
      <p:regular r:id="rId21"/>
      <p:bold r:id="rId22"/>
      <p:italic r:id="rId23"/>
      <p:boldItalic r:id="rId24"/>
    </p:embeddedFont>
    <p:embeddedFont>
      <p:font typeface="Barlow Medium" panose="020F0502020204030204" pitchFamily="34" charset="0"/>
      <p:regular r:id="rId25"/>
      <p:bold r:id="rId26"/>
      <p:italic r:id="rId27"/>
      <p:boldItalic r:id="rId26"/>
    </p:embeddedFont>
    <p:embeddedFont>
      <p:font typeface="Barlow SemiBold" panose="020F0502020204030204" pitchFamily="34" charset="0"/>
      <p:regular r:id="rId28"/>
      <p:bold r:id="rId29"/>
      <p:italic r:id="rId30"/>
      <p:boldItalic r:id="rId31"/>
    </p:embeddedFont>
    <p:embeddedFont>
      <p:font typeface="Helvetica Neue" panose="02000503000000020004" pitchFamily="2" charset="0"/>
      <p:regular r:id="rId32"/>
      <p:bold r:id="rId32"/>
      <p:italic r:id="rId33"/>
      <p:boldItalic r:id="rId33"/>
    </p:embeddedFont>
    <p:embeddedFont>
      <p:font typeface="Helvetica Neue Light" panose="02000403000000020004" pitchFamily="2" charset="0"/>
      <p:regular r:id="rId34"/>
      <p:bold r:id="rId35"/>
      <p:italic r:id="rId35"/>
      <p:boldItalic r:id="rId35"/>
    </p:embeddedFont>
    <p:embeddedFont>
      <p:font typeface="Verdana" panose="020B060403050404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j4Htnhi3IEbHi2fKBI6sPAXHI5Y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75E27E-931E-40A2-B5BE-E640390926B7}">
  <a:tblStyle styleId="{A075E27E-931E-40A2-B5BE-E640390926B7}" styleName="Table_0">
    <a:wholeTbl>
      <a:tcTxStyle b="off" i="off">
        <a:font>
          <a:latin typeface="Arial"/>
          <a:ea typeface="Arial"/>
          <a:cs typeface="Arial"/>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CF2E7"/>
          </a:solidFill>
        </a:fill>
      </a:tcStyle>
    </a:wholeTbl>
    <a:band1H>
      <a:tcTxStyle/>
      <a:tcStyle>
        <a:tcBdr/>
        <a:fill>
          <a:solidFill>
            <a:srgbClr val="FAE4CC"/>
          </a:solidFill>
        </a:fill>
      </a:tcStyle>
    </a:band1H>
    <a:band2H>
      <a:tcTxStyle/>
      <a:tcStyle>
        <a:tcBdr/>
      </a:tcStyle>
    </a:band2H>
    <a:band1V>
      <a:tcTxStyle/>
      <a:tcStyle>
        <a:tcBdr/>
        <a:fill>
          <a:solidFill>
            <a:srgbClr val="FAE4CC"/>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FCF2E7"/>
          </a:solidFill>
        </a:fill>
      </a:tcStyle>
    </a:lastRow>
    <a:seCell>
      <a:tcTxStyle/>
      <a:tcStyle>
        <a:tcBdr/>
      </a:tcStyle>
    </a:seCell>
    <a:swCell>
      <a:tcTxStyle/>
      <a:tcStyle>
        <a:tcBdr/>
      </a:tcStyle>
    </a:swCell>
    <a:firstRow>
      <a:tcTxStyle b="on" i="off"/>
      <a:tcStyle>
        <a:tcBdr/>
        <a:fill>
          <a:solidFill>
            <a:srgbClr val="FCF2E7"/>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804"/>
  </p:normalViewPr>
  <p:slideViewPr>
    <p:cSldViewPr snapToGrid="0">
      <p:cViewPr varScale="1">
        <p:scale>
          <a:sx n="118" d="100"/>
          <a:sy n="118" d="100"/>
        </p:scale>
        <p:origin x="2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A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54" name="Google Shape;354;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8" name="Google Shape;3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AU"/>
              <a:t>But we know this code red plays out differently in different contexts, with different consequences for different groups and populations – human and non-human</a:t>
            </a:r>
            <a:endParaRPr/>
          </a:p>
        </p:txBody>
      </p:sp>
      <p:sp>
        <p:nvSpPr>
          <p:cNvPr id="288" name="Google Shape;28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ullets/Numbering Full Width - White">
  <p:cSld name="Bullets/Numbering Full Width - White">
    <p:bg>
      <p:bgPr>
        <a:solidFill>
          <a:schemeClr val="lt2"/>
        </a:solidFill>
        <a:effectLst/>
      </p:bgPr>
    </p:bg>
    <p:spTree>
      <p:nvGrpSpPr>
        <p:cNvPr id="1" name="Shape 16"/>
        <p:cNvGrpSpPr/>
        <p:nvPr/>
      </p:nvGrpSpPr>
      <p:grpSpPr>
        <a:xfrm>
          <a:off x="0" y="0"/>
          <a:ext cx="0" cy="0"/>
          <a:chOff x="0" y="0"/>
          <a:chExt cx="0" cy="0"/>
        </a:xfrm>
      </p:grpSpPr>
      <p:sp>
        <p:nvSpPr>
          <p:cNvPr id="17" name="Google Shape;17;p15"/>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A2148"/>
              </a:buClr>
              <a:buSzPts val="3000"/>
              <a:buFont typeface="Calibri"/>
              <a:buNone/>
              <a:defRPr sz="3000">
                <a:solidFill>
                  <a:srgbClr val="CA214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5"/>
          <p:cNvSpPr txBox="1">
            <a:spLocks noGrp="1"/>
          </p:cNvSpPr>
          <p:nvPr>
            <p:ph type="body" idx="1"/>
          </p:nvPr>
        </p:nvSpPr>
        <p:spPr>
          <a:xfrm>
            <a:off x="509100" y="2758006"/>
            <a:ext cx="11165559" cy="3068637"/>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1000"/>
              </a:spcBef>
              <a:spcAft>
                <a:spcPts val="0"/>
              </a:spcAft>
              <a:buClr>
                <a:srgbClr val="CA2148"/>
              </a:buClr>
              <a:buSzPts val="1600"/>
              <a:buFont typeface="Calibri"/>
              <a:buAutoNum type="arabicPeriod"/>
              <a:defRPr sz="1600">
                <a:solidFill>
                  <a:srgbClr val="CA2148"/>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 name="Google Shape;19;p15"/>
          <p:cNvGrpSpPr/>
          <p:nvPr/>
        </p:nvGrpSpPr>
        <p:grpSpPr>
          <a:xfrm>
            <a:off x="9394825" y="373063"/>
            <a:ext cx="2807822" cy="787400"/>
            <a:chOff x="9384178" y="509772"/>
            <a:chExt cx="2807822" cy="787400"/>
          </a:xfrm>
        </p:grpSpPr>
        <p:pic>
          <p:nvPicPr>
            <p:cNvPr id="20" name="Google Shape;20;p15"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21" name="Google Shape;21;p15"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ull Quote/Highlighted Text - Pink">
  <p:cSld name="Pull Quote/Highlighted Text - Pink">
    <p:bg>
      <p:bgPr>
        <a:solidFill>
          <a:srgbClr val="B93B74"/>
        </a:solidFill>
        <a:effectLst/>
      </p:bgPr>
    </p:bg>
    <p:spTree>
      <p:nvGrpSpPr>
        <p:cNvPr id="1" name="Shape 76"/>
        <p:cNvGrpSpPr/>
        <p:nvPr/>
      </p:nvGrpSpPr>
      <p:grpSpPr>
        <a:xfrm>
          <a:off x="0" y="0"/>
          <a:ext cx="0" cy="0"/>
          <a:chOff x="0" y="0"/>
          <a:chExt cx="0" cy="0"/>
        </a:xfrm>
      </p:grpSpPr>
      <p:sp>
        <p:nvSpPr>
          <p:cNvPr id="77" name="Google Shape;77;p25"/>
          <p:cNvSpPr txBox="1">
            <a:spLocks noGrp="1"/>
          </p:cNvSpPr>
          <p:nvPr>
            <p:ph type="title"/>
          </p:nvPr>
        </p:nvSpPr>
        <p:spPr>
          <a:xfrm>
            <a:off x="584791" y="1297172"/>
            <a:ext cx="11004697" cy="459326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8" name="Google Shape;78;p25"/>
          <p:cNvGrpSpPr/>
          <p:nvPr/>
        </p:nvGrpSpPr>
        <p:grpSpPr>
          <a:xfrm>
            <a:off x="9394825" y="373063"/>
            <a:ext cx="2807822" cy="787400"/>
            <a:chOff x="9384178" y="509772"/>
            <a:chExt cx="2807822" cy="787400"/>
          </a:xfrm>
        </p:grpSpPr>
        <p:pic>
          <p:nvPicPr>
            <p:cNvPr id="79" name="Google Shape;79;p25"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80" name="Google Shape;80;p25"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sic Slide - White">
  <p:cSld name="Basic Slide - White">
    <p:bg>
      <p:bgPr>
        <a:solidFill>
          <a:schemeClr val="lt1"/>
        </a:solidFill>
        <a:effectLst/>
      </p:bgPr>
    </p:bg>
    <p:spTree>
      <p:nvGrpSpPr>
        <p:cNvPr id="1" name="Shape 81"/>
        <p:cNvGrpSpPr/>
        <p:nvPr/>
      </p:nvGrpSpPr>
      <p:grpSpPr>
        <a:xfrm>
          <a:off x="0" y="0"/>
          <a:ext cx="0" cy="0"/>
          <a:chOff x="0" y="0"/>
          <a:chExt cx="0" cy="0"/>
        </a:xfrm>
      </p:grpSpPr>
      <p:sp>
        <p:nvSpPr>
          <p:cNvPr id="82" name="Google Shape;82;p26"/>
          <p:cNvSpPr txBox="1">
            <a:spLocks noGrp="1"/>
          </p:cNvSpPr>
          <p:nvPr>
            <p:ph type="title"/>
          </p:nvPr>
        </p:nvSpPr>
        <p:spPr>
          <a:xfrm>
            <a:off x="509100" y="1067036"/>
            <a:ext cx="475105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A2148"/>
              </a:buClr>
              <a:buSzPts val="3000"/>
              <a:buFont typeface="Calibri"/>
              <a:buNone/>
              <a:defRPr sz="3000">
                <a:solidFill>
                  <a:srgbClr val="CA214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6"/>
          <p:cNvSpPr txBox="1">
            <a:spLocks noGrp="1"/>
          </p:cNvSpPr>
          <p:nvPr>
            <p:ph type="body" idx="1"/>
          </p:nvPr>
        </p:nvSpPr>
        <p:spPr>
          <a:xfrm>
            <a:off x="509101" y="2757465"/>
            <a:ext cx="4751056"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CA2148"/>
              </a:buClr>
              <a:buSzPts val="1600"/>
              <a:buNone/>
              <a:defRPr>
                <a:solidFill>
                  <a:srgbClr val="CA2148"/>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4" name="Google Shape;84;p26"/>
          <p:cNvGrpSpPr/>
          <p:nvPr/>
        </p:nvGrpSpPr>
        <p:grpSpPr>
          <a:xfrm>
            <a:off x="9394825" y="373063"/>
            <a:ext cx="2807822" cy="787400"/>
            <a:chOff x="9384178" y="509772"/>
            <a:chExt cx="2807822" cy="787400"/>
          </a:xfrm>
        </p:grpSpPr>
        <p:pic>
          <p:nvPicPr>
            <p:cNvPr id="85" name="Google Shape;85;p26"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86" name="Google Shape;86;p26"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sic Slide - Red">
  <p:cSld name="Basic Slide - Red">
    <p:bg>
      <p:bgPr>
        <a:solidFill>
          <a:srgbClr val="CA2148"/>
        </a:solidFill>
        <a:effectLst/>
      </p:bgPr>
    </p:bg>
    <p:spTree>
      <p:nvGrpSpPr>
        <p:cNvPr id="1" name="Shape 87"/>
        <p:cNvGrpSpPr/>
        <p:nvPr/>
      </p:nvGrpSpPr>
      <p:grpSpPr>
        <a:xfrm>
          <a:off x="0" y="0"/>
          <a:ext cx="0" cy="0"/>
          <a:chOff x="0" y="0"/>
          <a:chExt cx="0" cy="0"/>
        </a:xfrm>
      </p:grpSpPr>
      <p:sp>
        <p:nvSpPr>
          <p:cNvPr id="88" name="Google Shape;88;p27"/>
          <p:cNvSpPr txBox="1">
            <a:spLocks noGrp="1"/>
          </p:cNvSpPr>
          <p:nvPr>
            <p:ph type="title"/>
          </p:nvPr>
        </p:nvSpPr>
        <p:spPr>
          <a:xfrm>
            <a:off x="509100" y="1067036"/>
            <a:ext cx="475105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7"/>
          <p:cNvSpPr txBox="1">
            <a:spLocks noGrp="1"/>
          </p:cNvSpPr>
          <p:nvPr>
            <p:ph type="body" idx="1"/>
          </p:nvPr>
        </p:nvSpPr>
        <p:spPr>
          <a:xfrm>
            <a:off x="509101" y="2757465"/>
            <a:ext cx="4751056"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90" name="Google Shape;90;p27"/>
          <p:cNvGrpSpPr/>
          <p:nvPr/>
        </p:nvGrpSpPr>
        <p:grpSpPr>
          <a:xfrm>
            <a:off x="9394825" y="373063"/>
            <a:ext cx="2807822" cy="787400"/>
            <a:chOff x="9384178" y="509772"/>
            <a:chExt cx="2807822" cy="787400"/>
          </a:xfrm>
        </p:grpSpPr>
        <p:pic>
          <p:nvPicPr>
            <p:cNvPr id="91" name="Google Shape;91;p27"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92" name="Google Shape;92;p27"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sic Slide - Pink">
  <p:cSld name="Basic Slide - Pink">
    <p:bg>
      <p:bgPr>
        <a:solidFill>
          <a:srgbClr val="B82D70"/>
        </a:solidFill>
        <a:effectLst/>
      </p:bgPr>
    </p:bg>
    <p:spTree>
      <p:nvGrpSpPr>
        <p:cNvPr id="1" name="Shape 93"/>
        <p:cNvGrpSpPr/>
        <p:nvPr/>
      </p:nvGrpSpPr>
      <p:grpSpPr>
        <a:xfrm>
          <a:off x="0" y="0"/>
          <a:ext cx="0" cy="0"/>
          <a:chOff x="0" y="0"/>
          <a:chExt cx="0" cy="0"/>
        </a:xfrm>
      </p:grpSpPr>
      <p:sp>
        <p:nvSpPr>
          <p:cNvPr id="94" name="Google Shape;94;p28"/>
          <p:cNvSpPr txBox="1">
            <a:spLocks noGrp="1"/>
          </p:cNvSpPr>
          <p:nvPr>
            <p:ph type="title"/>
          </p:nvPr>
        </p:nvSpPr>
        <p:spPr>
          <a:xfrm>
            <a:off x="509100" y="1067036"/>
            <a:ext cx="475105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8"/>
          <p:cNvSpPr txBox="1">
            <a:spLocks noGrp="1"/>
          </p:cNvSpPr>
          <p:nvPr>
            <p:ph type="body" idx="1"/>
          </p:nvPr>
        </p:nvSpPr>
        <p:spPr>
          <a:xfrm>
            <a:off x="509101" y="2757465"/>
            <a:ext cx="4751056"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96" name="Google Shape;96;p28"/>
          <p:cNvGrpSpPr/>
          <p:nvPr/>
        </p:nvGrpSpPr>
        <p:grpSpPr>
          <a:xfrm>
            <a:off x="9394825" y="373063"/>
            <a:ext cx="2807822" cy="787400"/>
            <a:chOff x="9384178" y="509772"/>
            <a:chExt cx="2807822" cy="787400"/>
          </a:xfrm>
        </p:grpSpPr>
        <p:pic>
          <p:nvPicPr>
            <p:cNvPr id="97" name="Google Shape;97;p28"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98" name="Google Shape;98;p28"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sic Slide - Orange">
  <p:cSld name="Basic Slide - Orange">
    <p:bg>
      <p:bgPr>
        <a:solidFill>
          <a:srgbClr val="F57E20"/>
        </a:solidFill>
        <a:effectLst/>
      </p:bgPr>
    </p:bg>
    <p:spTree>
      <p:nvGrpSpPr>
        <p:cNvPr id="1" name="Shape 99"/>
        <p:cNvGrpSpPr/>
        <p:nvPr/>
      </p:nvGrpSpPr>
      <p:grpSpPr>
        <a:xfrm>
          <a:off x="0" y="0"/>
          <a:ext cx="0" cy="0"/>
          <a:chOff x="0" y="0"/>
          <a:chExt cx="0" cy="0"/>
        </a:xfrm>
      </p:grpSpPr>
      <p:sp>
        <p:nvSpPr>
          <p:cNvPr id="100" name="Google Shape;100;p29"/>
          <p:cNvSpPr txBox="1">
            <a:spLocks noGrp="1"/>
          </p:cNvSpPr>
          <p:nvPr>
            <p:ph type="title"/>
          </p:nvPr>
        </p:nvSpPr>
        <p:spPr>
          <a:xfrm>
            <a:off x="509100" y="1067036"/>
            <a:ext cx="475105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9"/>
          <p:cNvSpPr txBox="1">
            <a:spLocks noGrp="1"/>
          </p:cNvSpPr>
          <p:nvPr>
            <p:ph type="body" idx="1"/>
          </p:nvPr>
        </p:nvSpPr>
        <p:spPr>
          <a:xfrm>
            <a:off x="509101" y="2757465"/>
            <a:ext cx="4751056"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2" name="Google Shape;102;p29"/>
          <p:cNvSpPr txBox="1">
            <a:spLocks noGrp="1"/>
          </p:cNvSpPr>
          <p:nvPr>
            <p:ph type="body" idx="2"/>
          </p:nvPr>
        </p:nvSpPr>
        <p:spPr>
          <a:xfrm>
            <a:off x="9394825" y="373063"/>
            <a:ext cx="2797175" cy="787400"/>
          </a:xfrm>
          <a:prstGeom prst="rect">
            <a:avLst/>
          </a:prstGeom>
          <a:blipFill rotWithShape="1">
            <a:blip r:embed="rId2">
              <a:alphaModFix/>
            </a:blip>
            <a:stretch>
              <a:fillRect l="66" r="64"/>
            </a:stretch>
          </a:blip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accent1"/>
              </a:buClr>
              <a:buSzPts val="1600"/>
              <a:buNone/>
              <a:defRPr>
                <a:solidFill>
                  <a:schemeClr val="accen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 White">
  <p:cSld name="Text Slide - White">
    <p:bg>
      <p:bgPr>
        <a:solidFill>
          <a:schemeClr val="lt1"/>
        </a:solidFill>
        <a:effectLst/>
      </p:bgPr>
    </p:bg>
    <p:spTree>
      <p:nvGrpSpPr>
        <p:cNvPr id="1" name="Shape 103"/>
        <p:cNvGrpSpPr/>
        <p:nvPr/>
      </p:nvGrpSpPr>
      <p:grpSpPr>
        <a:xfrm>
          <a:off x="0" y="0"/>
          <a:ext cx="0" cy="0"/>
          <a:chOff x="0" y="0"/>
          <a:chExt cx="0" cy="0"/>
        </a:xfrm>
      </p:grpSpPr>
      <p:sp>
        <p:nvSpPr>
          <p:cNvPr id="104" name="Google Shape;104;p30"/>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A2148"/>
              </a:buClr>
              <a:buSzPts val="3000"/>
              <a:buFont typeface="Calibri"/>
              <a:buNone/>
              <a:defRPr sz="3000">
                <a:solidFill>
                  <a:srgbClr val="CA214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0"/>
          <p:cNvSpPr txBox="1">
            <a:spLocks noGrp="1"/>
          </p:cNvSpPr>
          <p:nvPr>
            <p:ph type="body" idx="1"/>
          </p:nvPr>
        </p:nvSpPr>
        <p:spPr>
          <a:xfrm>
            <a:off x="509100" y="2758006"/>
            <a:ext cx="11165559" cy="306863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CA2148"/>
              </a:buClr>
              <a:buSzPts val="1600"/>
              <a:buFont typeface="Calibri"/>
              <a:buNone/>
              <a:defRPr sz="1600">
                <a:solidFill>
                  <a:srgbClr val="CA2148"/>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6" name="Google Shape;106;p30"/>
          <p:cNvGrpSpPr/>
          <p:nvPr/>
        </p:nvGrpSpPr>
        <p:grpSpPr>
          <a:xfrm>
            <a:off x="9394825" y="373063"/>
            <a:ext cx="2807822" cy="787400"/>
            <a:chOff x="9384178" y="509772"/>
            <a:chExt cx="2807822" cy="787400"/>
          </a:xfrm>
        </p:grpSpPr>
        <p:pic>
          <p:nvPicPr>
            <p:cNvPr id="107" name="Google Shape;107;p30"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08" name="Google Shape;108;p30"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 Red">
  <p:cSld name="Text Slide - Red">
    <p:bg>
      <p:bgPr>
        <a:solidFill>
          <a:srgbClr val="CA2148"/>
        </a:solidFill>
        <a:effectLst/>
      </p:bgPr>
    </p:bg>
    <p:spTree>
      <p:nvGrpSpPr>
        <p:cNvPr id="1" name="Shape 109"/>
        <p:cNvGrpSpPr/>
        <p:nvPr/>
      </p:nvGrpSpPr>
      <p:grpSpPr>
        <a:xfrm>
          <a:off x="0" y="0"/>
          <a:ext cx="0" cy="0"/>
          <a:chOff x="0" y="0"/>
          <a:chExt cx="0" cy="0"/>
        </a:xfrm>
      </p:grpSpPr>
      <p:sp>
        <p:nvSpPr>
          <p:cNvPr id="110" name="Google Shape;110;p31"/>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1"/>
          <p:cNvSpPr txBox="1">
            <a:spLocks noGrp="1"/>
          </p:cNvSpPr>
          <p:nvPr>
            <p:ph type="body" idx="1"/>
          </p:nvPr>
        </p:nvSpPr>
        <p:spPr>
          <a:xfrm>
            <a:off x="509100" y="2758006"/>
            <a:ext cx="11165559" cy="306863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2"/>
              </a:buClr>
              <a:buSzPts val="1600"/>
              <a:buFont typeface="Calibri"/>
              <a:buNone/>
              <a:defRPr sz="1600">
                <a:solidFill>
                  <a:schemeClr val="lt2"/>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12" name="Google Shape;112;p31"/>
          <p:cNvGrpSpPr/>
          <p:nvPr/>
        </p:nvGrpSpPr>
        <p:grpSpPr>
          <a:xfrm>
            <a:off x="9394825" y="373063"/>
            <a:ext cx="2807822" cy="787400"/>
            <a:chOff x="9384178" y="509772"/>
            <a:chExt cx="2807822" cy="787400"/>
          </a:xfrm>
        </p:grpSpPr>
        <p:pic>
          <p:nvPicPr>
            <p:cNvPr id="113" name="Google Shape;113;p31"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14" name="Google Shape;114;p31"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Slide - Pink">
  <p:cSld name="Text Slide - Pink">
    <p:bg>
      <p:bgPr>
        <a:solidFill>
          <a:srgbClr val="B82D70"/>
        </a:solidFill>
        <a:effectLst/>
      </p:bgPr>
    </p:bg>
    <p:spTree>
      <p:nvGrpSpPr>
        <p:cNvPr id="1" name="Shape 115"/>
        <p:cNvGrpSpPr/>
        <p:nvPr/>
      </p:nvGrpSpPr>
      <p:grpSpPr>
        <a:xfrm>
          <a:off x="0" y="0"/>
          <a:ext cx="0" cy="0"/>
          <a:chOff x="0" y="0"/>
          <a:chExt cx="0" cy="0"/>
        </a:xfrm>
      </p:grpSpPr>
      <p:sp>
        <p:nvSpPr>
          <p:cNvPr id="116" name="Google Shape;116;p32"/>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2"/>
          <p:cNvSpPr txBox="1">
            <a:spLocks noGrp="1"/>
          </p:cNvSpPr>
          <p:nvPr>
            <p:ph type="body" idx="1"/>
          </p:nvPr>
        </p:nvSpPr>
        <p:spPr>
          <a:xfrm>
            <a:off x="509100" y="2758006"/>
            <a:ext cx="11165559" cy="306863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2"/>
              </a:buClr>
              <a:buSzPts val="1600"/>
              <a:buFont typeface="Calibri"/>
              <a:buNone/>
              <a:defRPr sz="1600">
                <a:solidFill>
                  <a:schemeClr val="lt2"/>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18" name="Google Shape;118;p32"/>
          <p:cNvGrpSpPr/>
          <p:nvPr/>
        </p:nvGrpSpPr>
        <p:grpSpPr>
          <a:xfrm>
            <a:off x="9394825" y="373063"/>
            <a:ext cx="2807822" cy="787400"/>
            <a:chOff x="9384178" y="509772"/>
            <a:chExt cx="2807822" cy="787400"/>
          </a:xfrm>
        </p:grpSpPr>
        <p:pic>
          <p:nvPicPr>
            <p:cNvPr id="119" name="Google Shape;119;p32"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20" name="Google Shape;120;p32"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 Orange">
  <p:cSld name="Text Slide - Orange">
    <p:bg>
      <p:bgPr>
        <a:solidFill>
          <a:srgbClr val="F57E20"/>
        </a:solidFill>
        <a:effectLst/>
      </p:bgPr>
    </p:bg>
    <p:spTree>
      <p:nvGrpSpPr>
        <p:cNvPr id="1" name="Shape 121"/>
        <p:cNvGrpSpPr/>
        <p:nvPr/>
      </p:nvGrpSpPr>
      <p:grpSpPr>
        <a:xfrm>
          <a:off x="0" y="0"/>
          <a:ext cx="0" cy="0"/>
          <a:chOff x="0" y="0"/>
          <a:chExt cx="0" cy="0"/>
        </a:xfrm>
      </p:grpSpPr>
      <p:sp>
        <p:nvSpPr>
          <p:cNvPr id="122" name="Google Shape;122;p33"/>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3"/>
          <p:cNvSpPr txBox="1">
            <a:spLocks noGrp="1"/>
          </p:cNvSpPr>
          <p:nvPr>
            <p:ph type="body" idx="1"/>
          </p:nvPr>
        </p:nvSpPr>
        <p:spPr>
          <a:xfrm>
            <a:off x="509100" y="2758006"/>
            <a:ext cx="11165559" cy="306863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24" name="Google Shape;124;p33"/>
          <p:cNvGrpSpPr/>
          <p:nvPr/>
        </p:nvGrpSpPr>
        <p:grpSpPr>
          <a:xfrm>
            <a:off x="9394825" y="373063"/>
            <a:ext cx="2807822" cy="787400"/>
            <a:chOff x="9384178" y="509772"/>
            <a:chExt cx="2807822" cy="787400"/>
          </a:xfrm>
        </p:grpSpPr>
        <p:pic>
          <p:nvPicPr>
            <p:cNvPr id="125" name="Google Shape;125;p33"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26" name="Google Shape;126;p33"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slide_2.1">
  <p:cSld name="Text slide_2.1">
    <p:bg>
      <p:bgPr>
        <a:solidFill>
          <a:schemeClr val="lt1"/>
        </a:solidFill>
        <a:effectLst/>
      </p:bgPr>
    </p:bg>
    <p:spTree>
      <p:nvGrpSpPr>
        <p:cNvPr id="1" name="Shape 127"/>
        <p:cNvGrpSpPr/>
        <p:nvPr/>
      </p:nvGrpSpPr>
      <p:grpSpPr>
        <a:xfrm>
          <a:off x="0" y="0"/>
          <a:ext cx="0" cy="0"/>
          <a:chOff x="0" y="0"/>
          <a:chExt cx="0" cy="0"/>
        </a:xfrm>
      </p:grpSpPr>
      <p:sp>
        <p:nvSpPr>
          <p:cNvPr id="128" name="Google Shape;128;p34"/>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A2148"/>
              </a:buClr>
              <a:buSzPts val="3000"/>
              <a:buFont typeface="Calibri"/>
              <a:buNone/>
              <a:defRPr sz="3000">
                <a:solidFill>
                  <a:srgbClr val="CA214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4"/>
          <p:cNvSpPr txBox="1">
            <a:spLocks noGrp="1"/>
          </p:cNvSpPr>
          <p:nvPr>
            <p:ph type="body" idx="1"/>
          </p:nvPr>
        </p:nvSpPr>
        <p:spPr>
          <a:xfrm>
            <a:off x="509100"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accent1"/>
              </a:buClr>
              <a:buSzPts val="1600"/>
              <a:buFont typeface="Calibri"/>
              <a:buNone/>
              <a:defRPr sz="1600">
                <a:solidFill>
                  <a:schemeClr val="accen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4"/>
          <p:cNvSpPr txBox="1">
            <a:spLocks noGrp="1"/>
          </p:cNvSpPr>
          <p:nvPr>
            <p:ph type="body" idx="2"/>
          </p:nvPr>
        </p:nvSpPr>
        <p:spPr>
          <a:xfrm>
            <a:off x="509100"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4"/>
          <p:cNvSpPr txBox="1">
            <a:spLocks noGrp="1"/>
          </p:cNvSpPr>
          <p:nvPr>
            <p:ph type="body" idx="3"/>
          </p:nvPr>
        </p:nvSpPr>
        <p:spPr>
          <a:xfrm>
            <a:off x="4404508"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accent1"/>
              </a:buClr>
              <a:buSzPts val="1600"/>
              <a:buFont typeface="Calibri"/>
              <a:buNone/>
              <a:defRPr sz="1600">
                <a:solidFill>
                  <a:schemeClr val="accen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34"/>
          <p:cNvSpPr txBox="1">
            <a:spLocks noGrp="1"/>
          </p:cNvSpPr>
          <p:nvPr>
            <p:ph type="body" idx="4"/>
          </p:nvPr>
        </p:nvSpPr>
        <p:spPr>
          <a:xfrm>
            <a:off x="4404508"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34"/>
          <p:cNvSpPr txBox="1">
            <a:spLocks noGrp="1"/>
          </p:cNvSpPr>
          <p:nvPr>
            <p:ph type="body" idx="5"/>
          </p:nvPr>
        </p:nvSpPr>
        <p:spPr>
          <a:xfrm>
            <a:off x="8299916"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accent1"/>
              </a:buClr>
              <a:buSzPts val="1600"/>
              <a:buFont typeface="Calibri"/>
              <a:buNone/>
              <a:defRPr sz="1600">
                <a:solidFill>
                  <a:schemeClr val="accen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4"/>
          <p:cNvSpPr txBox="1">
            <a:spLocks noGrp="1"/>
          </p:cNvSpPr>
          <p:nvPr>
            <p:ph type="body" idx="6"/>
          </p:nvPr>
        </p:nvSpPr>
        <p:spPr>
          <a:xfrm>
            <a:off x="8299916"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5" name="Google Shape;135;p34"/>
          <p:cNvGrpSpPr/>
          <p:nvPr/>
        </p:nvGrpSpPr>
        <p:grpSpPr>
          <a:xfrm>
            <a:off x="9394825" y="373063"/>
            <a:ext cx="2807822" cy="787400"/>
            <a:chOff x="9384178" y="509772"/>
            <a:chExt cx="2807822" cy="787400"/>
          </a:xfrm>
        </p:grpSpPr>
        <p:pic>
          <p:nvPicPr>
            <p:cNvPr id="136" name="Google Shape;136;p34"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37" name="Google Shape;137;p34"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 Orange">
  <p:cSld name="Section - Orange">
    <p:spTree>
      <p:nvGrpSpPr>
        <p:cNvPr id="1" name="Shape 22"/>
        <p:cNvGrpSpPr/>
        <p:nvPr/>
      </p:nvGrpSpPr>
      <p:grpSpPr>
        <a:xfrm>
          <a:off x="0" y="0"/>
          <a:ext cx="0" cy="0"/>
          <a:chOff x="0" y="0"/>
          <a:chExt cx="0" cy="0"/>
        </a:xfrm>
      </p:grpSpPr>
      <p:sp>
        <p:nvSpPr>
          <p:cNvPr id="23" name="Google Shape;23;p19"/>
          <p:cNvSpPr>
            <a:spLocks noGrp="1"/>
          </p:cNvSpPr>
          <p:nvPr>
            <p:ph type="pic" idx="2"/>
          </p:nvPr>
        </p:nvSpPr>
        <p:spPr>
          <a:xfrm>
            <a:off x="5060950" y="0"/>
            <a:ext cx="7131050" cy="6858000"/>
          </a:xfrm>
          <a:prstGeom prst="rect">
            <a:avLst/>
          </a:prstGeom>
          <a:noFill/>
          <a:ln>
            <a:noFill/>
          </a:ln>
        </p:spPr>
      </p:sp>
      <p:pic>
        <p:nvPicPr>
          <p:cNvPr id="24" name="Google Shape;24;p19" descr="Shape, circle&#10;&#10;Description automatically generated"/>
          <p:cNvPicPr preferRelativeResize="0"/>
          <p:nvPr/>
        </p:nvPicPr>
        <p:blipFill rotWithShape="1">
          <a:blip r:embed="rId2">
            <a:alphaModFix/>
          </a:blip>
          <a:srcRect/>
          <a:stretch/>
        </p:blipFill>
        <p:spPr>
          <a:xfrm>
            <a:off x="0" y="0"/>
            <a:ext cx="8686800" cy="6858000"/>
          </a:xfrm>
          <a:prstGeom prst="rect">
            <a:avLst/>
          </a:prstGeom>
          <a:noFill/>
          <a:ln>
            <a:noFill/>
          </a:ln>
        </p:spPr>
      </p:pic>
      <p:sp>
        <p:nvSpPr>
          <p:cNvPr id="25" name="Google Shape;25;p19"/>
          <p:cNvSpPr txBox="1">
            <a:spLocks noGrp="1"/>
          </p:cNvSpPr>
          <p:nvPr>
            <p:ph type="title"/>
          </p:nvPr>
        </p:nvSpPr>
        <p:spPr>
          <a:xfrm>
            <a:off x="509100" y="2290455"/>
            <a:ext cx="41373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body" idx="1"/>
          </p:nvPr>
        </p:nvSpPr>
        <p:spPr>
          <a:xfrm>
            <a:off x="509100" y="3810943"/>
            <a:ext cx="387350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9"/>
          <p:cNvSpPr txBox="1">
            <a:spLocks noGrp="1"/>
          </p:cNvSpPr>
          <p:nvPr>
            <p:ph type="body" idx="3"/>
          </p:nvPr>
        </p:nvSpPr>
        <p:spPr>
          <a:xfrm>
            <a:off x="509100" y="6281399"/>
            <a:ext cx="2711450" cy="4032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2"/>
              </a:buClr>
              <a:buSzPts val="650"/>
              <a:buNone/>
              <a:defRPr sz="650">
                <a:solidFill>
                  <a:schemeClr val="lt2"/>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 name="Google Shape;28;p19"/>
          <p:cNvGrpSpPr/>
          <p:nvPr/>
        </p:nvGrpSpPr>
        <p:grpSpPr>
          <a:xfrm>
            <a:off x="9394825" y="373063"/>
            <a:ext cx="2807822" cy="787400"/>
            <a:chOff x="9384178" y="509772"/>
            <a:chExt cx="2807822" cy="787400"/>
          </a:xfrm>
        </p:grpSpPr>
        <p:pic>
          <p:nvPicPr>
            <p:cNvPr id="29" name="Google Shape;29;p19"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30" name="Google Shape;30;p19"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31" name="Google Shape;31;p19"/>
          <p:cNvSpPr>
            <a:spLocks noGrp="1"/>
          </p:cNvSpPr>
          <p:nvPr>
            <p:ph type="pic" idx="4"/>
          </p:nvPr>
        </p:nvSpPr>
        <p:spPr>
          <a:xfrm>
            <a:off x="0" y="0"/>
            <a:ext cx="7502979" cy="68580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3 Columns - Red">
  <p:cSld name="Text Slide 3 Columns - Red">
    <p:bg>
      <p:bgPr>
        <a:solidFill>
          <a:srgbClr val="CA2148"/>
        </a:solidFill>
        <a:effectLst/>
      </p:bgPr>
    </p:bg>
    <p:spTree>
      <p:nvGrpSpPr>
        <p:cNvPr id="1" name="Shape 138"/>
        <p:cNvGrpSpPr/>
        <p:nvPr/>
      </p:nvGrpSpPr>
      <p:grpSpPr>
        <a:xfrm>
          <a:off x="0" y="0"/>
          <a:ext cx="0" cy="0"/>
          <a:chOff x="0" y="0"/>
          <a:chExt cx="0" cy="0"/>
        </a:xfrm>
      </p:grpSpPr>
      <p:sp>
        <p:nvSpPr>
          <p:cNvPr id="139" name="Google Shape;139;p35"/>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5"/>
          <p:cNvSpPr txBox="1">
            <a:spLocks noGrp="1"/>
          </p:cNvSpPr>
          <p:nvPr>
            <p:ph type="body" idx="1"/>
          </p:nvPr>
        </p:nvSpPr>
        <p:spPr>
          <a:xfrm>
            <a:off x="509100"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1" name="Google Shape;141;p35"/>
          <p:cNvSpPr txBox="1">
            <a:spLocks noGrp="1"/>
          </p:cNvSpPr>
          <p:nvPr>
            <p:ph type="body" idx="2"/>
          </p:nvPr>
        </p:nvSpPr>
        <p:spPr>
          <a:xfrm>
            <a:off x="509100"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2" name="Google Shape;142;p35"/>
          <p:cNvSpPr txBox="1">
            <a:spLocks noGrp="1"/>
          </p:cNvSpPr>
          <p:nvPr>
            <p:ph type="body" idx="3"/>
          </p:nvPr>
        </p:nvSpPr>
        <p:spPr>
          <a:xfrm>
            <a:off x="4404508"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3" name="Google Shape;143;p35"/>
          <p:cNvSpPr txBox="1">
            <a:spLocks noGrp="1"/>
          </p:cNvSpPr>
          <p:nvPr>
            <p:ph type="body" idx="4"/>
          </p:nvPr>
        </p:nvSpPr>
        <p:spPr>
          <a:xfrm>
            <a:off x="4404508"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4" name="Google Shape;144;p35"/>
          <p:cNvSpPr txBox="1">
            <a:spLocks noGrp="1"/>
          </p:cNvSpPr>
          <p:nvPr>
            <p:ph type="body" idx="5"/>
          </p:nvPr>
        </p:nvSpPr>
        <p:spPr>
          <a:xfrm>
            <a:off x="8299916"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5" name="Google Shape;145;p35"/>
          <p:cNvSpPr txBox="1">
            <a:spLocks noGrp="1"/>
          </p:cNvSpPr>
          <p:nvPr>
            <p:ph type="body" idx="6"/>
          </p:nvPr>
        </p:nvSpPr>
        <p:spPr>
          <a:xfrm>
            <a:off x="8299916"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46" name="Google Shape;146;p35"/>
          <p:cNvGrpSpPr/>
          <p:nvPr/>
        </p:nvGrpSpPr>
        <p:grpSpPr>
          <a:xfrm>
            <a:off x="9394825" y="373063"/>
            <a:ext cx="2807822" cy="787400"/>
            <a:chOff x="9384178" y="509772"/>
            <a:chExt cx="2807822" cy="787400"/>
          </a:xfrm>
        </p:grpSpPr>
        <p:pic>
          <p:nvPicPr>
            <p:cNvPr id="147" name="Google Shape;147;p35"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48" name="Google Shape;148;p35"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3 Columns - Pink">
  <p:cSld name="Text Slide 3 Columns - Pink">
    <p:bg>
      <p:bgPr>
        <a:solidFill>
          <a:srgbClr val="B82D70"/>
        </a:solidFill>
        <a:effectLst/>
      </p:bgPr>
    </p:bg>
    <p:spTree>
      <p:nvGrpSpPr>
        <p:cNvPr id="1" name="Shape 149"/>
        <p:cNvGrpSpPr/>
        <p:nvPr/>
      </p:nvGrpSpPr>
      <p:grpSpPr>
        <a:xfrm>
          <a:off x="0" y="0"/>
          <a:ext cx="0" cy="0"/>
          <a:chOff x="0" y="0"/>
          <a:chExt cx="0" cy="0"/>
        </a:xfrm>
      </p:grpSpPr>
      <p:sp>
        <p:nvSpPr>
          <p:cNvPr id="150" name="Google Shape;150;p36"/>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6"/>
          <p:cNvSpPr txBox="1">
            <a:spLocks noGrp="1"/>
          </p:cNvSpPr>
          <p:nvPr>
            <p:ph type="body" idx="1"/>
          </p:nvPr>
        </p:nvSpPr>
        <p:spPr>
          <a:xfrm>
            <a:off x="509100"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2" name="Google Shape;152;p36"/>
          <p:cNvSpPr txBox="1">
            <a:spLocks noGrp="1"/>
          </p:cNvSpPr>
          <p:nvPr>
            <p:ph type="body" idx="2"/>
          </p:nvPr>
        </p:nvSpPr>
        <p:spPr>
          <a:xfrm>
            <a:off x="509100"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3" name="Google Shape;153;p36"/>
          <p:cNvSpPr txBox="1">
            <a:spLocks noGrp="1"/>
          </p:cNvSpPr>
          <p:nvPr>
            <p:ph type="body" idx="3"/>
          </p:nvPr>
        </p:nvSpPr>
        <p:spPr>
          <a:xfrm>
            <a:off x="4404508"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4" name="Google Shape;154;p36"/>
          <p:cNvSpPr txBox="1">
            <a:spLocks noGrp="1"/>
          </p:cNvSpPr>
          <p:nvPr>
            <p:ph type="body" idx="4"/>
          </p:nvPr>
        </p:nvSpPr>
        <p:spPr>
          <a:xfrm>
            <a:off x="4404508"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5" name="Google Shape;155;p36"/>
          <p:cNvSpPr txBox="1">
            <a:spLocks noGrp="1"/>
          </p:cNvSpPr>
          <p:nvPr>
            <p:ph type="body" idx="5"/>
          </p:nvPr>
        </p:nvSpPr>
        <p:spPr>
          <a:xfrm>
            <a:off x="8299916"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6" name="Google Shape;156;p36"/>
          <p:cNvSpPr txBox="1">
            <a:spLocks noGrp="1"/>
          </p:cNvSpPr>
          <p:nvPr>
            <p:ph type="body" idx="6"/>
          </p:nvPr>
        </p:nvSpPr>
        <p:spPr>
          <a:xfrm>
            <a:off x="8299916"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2000"/>
              <a:buFont typeface="Calibri"/>
              <a:buNone/>
              <a:defRPr sz="2000">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57" name="Google Shape;157;p36"/>
          <p:cNvGrpSpPr/>
          <p:nvPr/>
        </p:nvGrpSpPr>
        <p:grpSpPr>
          <a:xfrm>
            <a:off x="9394825" y="373063"/>
            <a:ext cx="2807822" cy="787400"/>
            <a:chOff x="9384178" y="509772"/>
            <a:chExt cx="2807822" cy="787400"/>
          </a:xfrm>
        </p:grpSpPr>
        <p:pic>
          <p:nvPicPr>
            <p:cNvPr id="158" name="Google Shape;158;p36"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59" name="Google Shape;159;p36"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Slide 3 Columns - Orange">
  <p:cSld name="Text Slide 3 Columns - Orange">
    <p:bg>
      <p:bgPr>
        <a:solidFill>
          <a:srgbClr val="F57E20"/>
        </a:solidFill>
        <a:effectLst/>
      </p:bgPr>
    </p:bg>
    <p:spTree>
      <p:nvGrpSpPr>
        <p:cNvPr id="1" name="Shape 160"/>
        <p:cNvGrpSpPr/>
        <p:nvPr/>
      </p:nvGrpSpPr>
      <p:grpSpPr>
        <a:xfrm>
          <a:off x="0" y="0"/>
          <a:ext cx="0" cy="0"/>
          <a:chOff x="0" y="0"/>
          <a:chExt cx="0" cy="0"/>
        </a:xfrm>
      </p:grpSpPr>
      <p:sp>
        <p:nvSpPr>
          <p:cNvPr id="161" name="Google Shape;161;p37"/>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37"/>
          <p:cNvSpPr txBox="1">
            <a:spLocks noGrp="1"/>
          </p:cNvSpPr>
          <p:nvPr>
            <p:ph type="body" idx="1"/>
          </p:nvPr>
        </p:nvSpPr>
        <p:spPr>
          <a:xfrm>
            <a:off x="509100"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3" name="Google Shape;163;p37"/>
          <p:cNvSpPr txBox="1">
            <a:spLocks noGrp="1"/>
          </p:cNvSpPr>
          <p:nvPr>
            <p:ph type="body" idx="2"/>
          </p:nvPr>
        </p:nvSpPr>
        <p:spPr>
          <a:xfrm>
            <a:off x="509100"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D8224D"/>
              </a:buClr>
              <a:buSzPts val="2000"/>
              <a:buFont typeface="Calibri"/>
              <a:buNone/>
              <a:defRPr sz="2000">
                <a:solidFill>
                  <a:srgbClr val="D8224D"/>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4" name="Google Shape;164;p37"/>
          <p:cNvSpPr txBox="1">
            <a:spLocks noGrp="1"/>
          </p:cNvSpPr>
          <p:nvPr>
            <p:ph type="body" idx="3"/>
          </p:nvPr>
        </p:nvSpPr>
        <p:spPr>
          <a:xfrm>
            <a:off x="4404508"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5" name="Google Shape;165;p37"/>
          <p:cNvSpPr txBox="1">
            <a:spLocks noGrp="1"/>
          </p:cNvSpPr>
          <p:nvPr>
            <p:ph type="body" idx="4"/>
          </p:nvPr>
        </p:nvSpPr>
        <p:spPr>
          <a:xfrm>
            <a:off x="4404508"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D8224D"/>
              </a:buClr>
              <a:buSzPts val="2000"/>
              <a:buFont typeface="Calibri"/>
              <a:buNone/>
              <a:defRPr sz="2000">
                <a:solidFill>
                  <a:srgbClr val="D8224D"/>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6" name="Google Shape;166;p37"/>
          <p:cNvSpPr txBox="1">
            <a:spLocks noGrp="1"/>
          </p:cNvSpPr>
          <p:nvPr>
            <p:ph type="body" idx="5"/>
          </p:nvPr>
        </p:nvSpPr>
        <p:spPr>
          <a:xfrm>
            <a:off x="8299916" y="3365369"/>
            <a:ext cx="3374743" cy="246127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Font typeface="Calibri"/>
              <a:buNone/>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7" name="Google Shape;167;p37"/>
          <p:cNvSpPr txBox="1">
            <a:spLocks noGrp="1"/>
          </p:cNvSpPr>
          <p:nvPr>
            <p:ph type="body" idx="6"/>
          </p:nvPr>
        </p:nvSpPr>
        <p:spPr>
          <a:xfrm>
            <a:off x="8299916" y="2764957"/>
            <a:ext cx="3374743" cy="4495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D8224D"/>
              </a:buClr>
              <a:buSzPts val="2000"/>
              <a:buFont typeface="Calibri"/>
              <a:buNone/>
              <a:defRPr sz="2000">
                <a:solidFill>
                  <a:srgbClr val="D8224D"/>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68" name="Google Shape;168;p37"/>
          <p:cNvGrpSpPr/>
          <p:nvPr/>
        </p:nvGrpSpPr>
        <p:grpSpPr>
          <a:xfrm>
            <a:off x="9394825" y="373063"/>
            <a:ext cx="2807822" cy="787400"/>
            <a:chOff x="9384178" y="509772"/>
            <a:chExt cx="2807822" cy="787400"/>
          </a:xfrm>
        </p:grpSpPr>
        <p:pic>
          <p:nvPicPr>
            <p:cNvPr id="169" name="Google Shape;169;p37"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70" name="Google Shape;170;p37"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s/Numbering - White">
  <p:cSld name="Bullets/Numbering - White">
    <p:bg>
      <p:bgPr>
        <a:solidFill>
          <a:schemeClr val="lt2"/>
        </a:solidFill>
        <a:effectLst/>
      </p:bgPr>
    </p:bg>
    <p:spTree>
      <p:nvGrpSpPr>
        <p:cNvPr id="1" name="Shape 171"/>
        <p:cNvGrpSpPr/>
        <p:nvPr/>
      </p:nvGrpSpPr>
      <p:grpSpPr>
        <a:xfrm>
          <a:off x="0" y="0"/>
          <a:ext cx="0" cy="0"/>
          <a:chOff x="0" y="0"/>
          <a:chExt cx="0" cy="0"/>
        </a:xfrm>
      </p:grpSpPr>
      <p:sp>
        <p:nvSpPr>
          <p:cNvPr id="172" name="Google Shape;172;p38"/>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8224D"/>
              </a:buClr>
              <a:buSzPts val="3000"/>
              <a:buFont typeface="Calibri"/>
              <a:buNone/>
              <a:defRPr sz="3000">
                <a:solidFill>
                  <a:srgbClr val="D8224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38"/>
          <p:cNvSpPr txBox="1">
            <a:spLocks noGrp="1"/>
          </p:cNvSpPr>
          <p:nvPr>
            <p:ph type="body" idx="1"/>
          </p:nvPr>
        </p:nvSpPr>
        <p:spPr>
          <a:xfrm>
            <a:off x="509102" y="2757465"/>
            <a:ext cx="2818890"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D8224D"/>
              </a:buClr>
              <a:buSzPts val="1600"/>
              <a:buNone/>
              <a:defRPr>
                <a:solidFill>
                  <a:srgbClr val="D8224D"/>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8"/>
          <p:cNvSpPr txBox="1">
            <a:spLocks noGrp="1"/>
          </p:cNvSpPr>
          <p:nvPr>
            <p:ph type="body" idx="2"/>
          </p:nvPr>
        </p:nvSpPr>
        <p:spPr>
          <a:xfrm>
            <a:off x="3583172" y="2758006"/>
            <a:ext cx="8091487" cy="3068637"/>
          </a:xfrm>
          <a:prstGeom prst="rect">
            <a:avLst/>
          </a:prstGeom>
          <a:noFill/>
          <a:ln>
            <a:noFill/>
          </a:ln>
        </p:spPr>
        <p:txBody>
          <a:bodyPr spcFirstLastPara="1" wrap="square" lIns="91425" tIns="45700" rIns="91425" bIns="45700" anchor="t" anchorCtr="0">
            <a:normAutofit/>
          </a:bodyPr>
          <a:lstStyle>
            <a:lvl1pPr marL="457200" lvl="0" indent="-317500" algn="l">
              <a:lnSpc>
                <a:spcPct val="100000"/>
              </a:lnSpc>
              <a:spcBef>
                <a:spcPts val="1000"/>
              </a:spcBef>
              <a:spcAft>
                <a:spcPts val="0"/>
              </a:spcAft>
              <a:buClr>
                <a:srgbClr val="D8224D"/>
              </a:buClr>
              <a:buSzPts val="1400"/>
              <a:buFont typeface="Arial"/>
              <a:buChar char="•"/>
              <a:defRPr sz="1400">
                <a:solidFill>
                  <a:srgbClr val="D8224D"/>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5" name="Google Shape;175;p38"/>
          <p:cNvGrpSpPr/>
          <p:nvPr/>
        </p:nvGrpSpPr>
        <p:grpSpPr>
          <a:xfrm>
            <a:off x="9394825" y="373063"/>
            <a:ext cx="2807822" cy="787400"/>
            <a:chOff x="9384178" y="509772"/>
            <a:chExt cx="2807822" cy="787400"/>
          </a:xfrm>
        </p:grpSpPr>
        <p:pic>
          <p:nvPicPr>
            <p:cNvPr id="176" name="Google Shape;176;p38"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77" name="Google Shape;177;p38"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ullets/Numbering - Red">
  <p:cSld name="Bullets/Numbering - Red">
    <p:bg>
      <p:bgPr>
        <a:solidFill>
          <a:srgbClr val="CA2148"/>
        </a:solidFill>
        <a:effectLst/>
      </p:bgPr>
    </p:bg>
    <p:spTree>
      <p:nvGrpSpPr>
        <p:cNvPr id="1" name="Shape 178"/>
        <p:cNvGrpSpPr/>
        <p:nvPr/>
      </p:nvGrpSpPr>
      <p:grpSpPr>
        <a:xfrm>
          <a:off x="0" y="0"/>
          <a:ext cx="0" cy="0"/>
          <a:chOff x="0" y="0"/>
          <a:chExt cx="0" cy="0"/>
        </a:xfrm>
      </p:grpSpPr>
      <p:sp>
        <p:nvSpPr>
          <p:cNvPr id="179" name="Google Shape;179;p39"/>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9"/>
          <p:cNvSpPr txBox="1">
            <a:spLocks noGrp="1"/>
          </p:cNvSpPr>
          <p:nvPr>
            <p:ph type="body" idx="1"/>
          </p:nvPr>
        </p:nvSpPr>
        <p:spPr>
          <a:xfrm>
            <a:off x="509102" y="2757465"/>
            <a:ext cx="2818890"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1" name="Google Shape;181;p39"/>
          <p:cNvSpPr txBox="1">
            <a:spLocks noGrp="1"/>
          </p:cNvSpPr>
          <p:nvPr>
            <p:ph type="body" idx="2"/>
          </p:nvPr>
        </p:nvSpPr>
        <p:spPr>
          <a:xfrm>
            <a:off x="3583172" y="2758006"/>
            <a:ext cx="8091487" cy="3068637"/>
          </a:xfrm>
          <a:prstGeom prst="rect">
            <a:avLst/>
          </a:prstGeom>
          <a:noFill/>
          <a:ln>
            <a:noFill/>
          </a:ln>
        </p:spPr>
        <p:txBody>
          <a:bodyPr spcFirstLastPara="1" wrap="square" lIns="91425" tIns="45700" rIns="91425" bIns="45700" anchor="t" anchorCtr="0">
            <a:normAutofit/>
          </a:bodyPr>
          <a:lstStyle>
            <a:lvl1pPr marL="457200" lvl="0" indent="-317500" algn="l">
              <a:lnSpc>
                <a:spcPct val="100000"/>
              </a:lnSpc>
              <a:spcBef>
                <a:spcPts val="1000"/>
              </a:spcBef>
              <a:spcAft>
                <a:spcPts val="0"/>
              </a:spcAft>
              <a:buClr>
                <a:schemeClr val="lt1"/>
              </a:buClr>
              <a:buSzPts val="1400"/>
              <a:buFont typeface="Arial"/>
              <a:buChar char="•"/>
              <a:defRPr sz="1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82" name="Google Shape;182;p39"/>
          <p:cNvGrpSpPr/>
          <p:nvPr/>
        </p:nvGrpSpPr>
        <p:grpSpPr>
          <a:xfrm>
            <a:off x="9394825" y="373063"/>
            <a:ext cx="2807822" cy="787400"/>
            <a:chOff x="9384178" y="509772"/>
            <a:chExt cx="2807822" cy="787400"/>
          </a:xfrm>
        </p:grpSpPr>
        <p:pic>
          <p:nvPicPr>
            <p:cNvPr id="183" name="Google Shape;183;p39"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84" name="Google Shape;184;p39"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s/Numbering - Pink">
  <p:cSld name="Bullets/Numbering - Pink">
    <p:bg>
      <p:bgPr>
        <a:solidFill>
          <a:srgbClr val="B82D70"/>
        </a:solidFill>
        <a:effectLst/>
      </p:bgPr>
    </p:bg>
    <p:spTree>
      <p:nvGrpSpPr>
        <p:cNvPr id="1" name="Shape 185"/>
        <p:cNvGrpSpPr/>
        <p:nvPr/>
      </p:nvGrpSpPr>
      <p:grpSpPr>
        <a:xfrm>
          <a:off x="0" y="0"/>
          <a:ext cx="0" cy="0"/>
          <a:chOff x="0" y="0"/>
          <a:chExt cx="0" cy="0"/>
        </a:xfrm>
      </p:grpSpPr>
      <p:sp>
        <p:nvSpPr>
          <p:cNvPr id="186" name="Google Shape;186;p40"/>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40"/>
          <p:cNvSpPr txBox="1">
            <a:spLocks noGrp="1"/>
          </p:cNvSpPr>
          <p:nvPr>
            <p:ph type="body" idx="1"/>
          </p:nvPr>
        </p:nvSpPr>
        <p:spPr>
          <a:xfrm>
            <a:off x="509102" y="2757465"/>
            <a:ext cx="2818890"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8" name="Google Shape;188;p40"/>
          <p:cNvSpPr txBox="1">
            <a:spLocks noGrp="1"/>
          </p:cNvSpPr>
          <p:nvPr>
            <p:ph type="body" idx="2"/>
          </p:nvPr>
        </p:nvSpPr>
        <p:spPr>
          <a:xfrm>
            <a:off x="3583172" y="2758006"/>
            <a:ext cx="8091487" cy="3068637"/>
          </a:xfrm>
          <a:prstGeom prst="rect">
            <a:avLst/>
          </a:prstGeom>
          <a:noFill/>
          <a:ln>
            <a:noFill/>
          </a:ln>
        </p:spPr>
        <p:txBody>
          <a:bodyPr spcFirstLastPara="1" wrap="square" lIns="91425" tIns="45700" rIns="91425" bIns="45700" anchor="t" anchorCtr="0">
            <a:normAutofit/>
          </a:bodyPr>
          <a:lstStyle>
            <a:lvl1pPr marL="457200" lvl="0" indent="-317500" algn="l">
              <a:lnSpc>
                <a:spcPct val="100000"/>
              </a:lnSpc>
              <a:spcBef>
                <a:spcPts val="1000"/>
              </a:spcBef>
              <a:spcAft>
                <a:spcPts val="0"/>
              </a:spcAft>
              <a:buClr>
                <a:schemeClr val="lt1"/>
              </a:buClr>
              <a:buSzPts val="1400"/>
              <a:buFont typeface="Arial"/>
              <a:buChar char="•"/>
              <a:defRPr sz="1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89" name="Google Shape;189;p40"/>
          <p:cNvGrpSpPr/>
          <p:nvPr/>
        </p:nvGrpSpPr>
        <p:grpSpPr>
          <a:xfrm>
            <a:off x="9394825" y="373063"/>
            <a:ext cx="2807822" cy="787400"/>
            <a:chOff x="9384178" y="509772"/>
            <a:chExt cx="2807822" cy="787400"/>
          </a:xfrm>
        </p:grpSpPr>
        <p:pic>
          <p:nvPicPr>
            <p:cNvPr id="190" name="Google Shape;190;p40"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91" name="Google Shape;191;p40"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ullets/Numbering - Orange">
  <p:cSld name="Bullets/Numbering - Orange">
    <p:bg>
      <p:bgPr>
        <a:solidFill>
          <a:srgbClr val="F57E20"/>
        </a:solidFill>
        <a:effectLst/>
      </p:bgPr>
    </p:bg>
    <p:spTree>
      <p:nvGrpSpPr>
        <p:cNvPr id="1" name="Shape 192"/>
        <p:cNvGrpSpPr/>
        <p:nvPr/>
      </p:nvGrpSpPr>
      <p:grpSpPr>
        <a:xfrm>
          <a:off x="0" y="0"/>
          <a:ext cx="0" cy="0"/>
          <a:chOff x="0" y="0"/>
          <a:chExt cx="0" cy="0"/>
        </a:xfrm>
      </p:grpSpPr>
      <p:sp>
        <p:nvSpPr>
          <p:cNvPr id="193" name="Google Shape;193;p41"/>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41"/>
          <p:cNvSpPr txBox="1">
            <a:spLocks noGrp="1"/>
          </p:cNvSpPr>
          <p:nvPr>
            <p:ph type="body" idx="1"/>
          </p:nvPr>
        </p:nvSpPr>
        <p:spPr>
          <a:xfrm>
            <a:off x="509102" y="2757465"/>
            <a:ext cx="2818890"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600"/>
              <a:buNone/>
              <a:defRPr>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95" name="Google Shape;195;p41"/>
          <p:cNvSpPr txBox="1">
            <a:spLocks noGrp="1"/>
          </p:cNvSpPr>
          <p:nvPr>
            <p:ph type="body" idx="2"/>
          </p:nvPr>
        </p:nvSpPr>
        <p:spPr>
          <a:xfrm>
            <a:off x="3583172" y="2758006"/>
            <a:ext cx="8091487" cy="3068637"/>
          </a:xfrm>
          <a:prstGeom prst="rect">
            <a:avLst/>
          </a:prstGeom>
          <a:noFill/>
          <a:ln>
            <a:noFill/>
          </a:ln>
        </p:spPr>
        <p:txBody>
          <a:bodyPr spcFirstLastPara="1" wrap="square" lIns="91425" tIns="45700" rIns="91425" bIns="45700" anchor="t" anchorCtr="0">
            <a:normAutofit/>
          </a:bodyPr>
          <a:lstStyle>
            <a:lvl1pPr marL="457200" lvl="0" indent="-317500" algn="l">
              <a:lnSpc>
                <a:spcPct val="100000"/>
              </a:lnSpc>
              <a:spcBef>
                <a:spcPts val="1000"/>
              </a:spcBef>
              <a:spcAft>
                <a:spcPts val="0"/>
              </a:spcAft>
              <a:buClr>
                <a:schemeClr val="lt1"/>
              </a:buClr>
              <a:buSzPts val="1400"/>
              <a:buFont typeface="Arial"/>
              <a:buChar char="•"/>
              <a:defRPr sz="1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196" name="Google Shape;196;p41"/>
          <p:cNvGrpSpPr/>
          <p:nvPr/>
        </p:nvGrpSpPr>
        <p:grpSpPr>
          <a:xfrm>
            <a:off x="9394825" y="373063"/>
            <a:ext cx="2807822" cy="787400"/>
            <a:chOff x="9384178" y="509772"/>
            <a:chExt cx="2807822" cy="787400"/>
          </a:xfrm>
        </p:grpSpPr>
        <p:pic>
          <p:nvPicPr>
            <p:cNvPr id="197" name="Google Shape;197;p41"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198" name="Google Shape;198;p41"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ullets/Numbering Full Width - Red">
  <p:cSld name="Bullets/Numbering Full Width - Red">
    <p:bg>
      <p:bgPr>
        <a:solidFill>
          <a:srgbClr val="CA2148"/>
        </a:solidFill>
        <a:effectLst/>
      </p:bgPr>
    </p:bg>
    <p:spTree>
      <p:nvGrpSpPr>
        <p:cNvPr id="1" name="Shape 199"/>
        <p:cNvGrpSpPr/>
        <p:nvPr/>
      </p:nvGrpSpPr>
      <p:grpSpPr>
        <a:xfrm>
          <a:off x="0" y="0"/>
          <a:ext cx="0" cy="0"/>
          <a:chOff x="0" y="0"/>
          <a:chExt cx="0" cy="0"/>
        </a:xfrm>
      </p:grpSpPr>
      <p:sp>
        <p:nvSpPr>
          <p:cNvPr id="200" name="Google Shape;200;p42"/>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42"/>
          <p:cNvSpPr txBox="1">
            <a:spLocks noGrp="1"/>
          </p:cNvSpPr>
          <p:nvPr>
            <p:ph type="body" idx="1"/>
          </p:nvPr>
        </p:nvSpPr>
        <p:spPr>
          <a:xfrm>
            <a:off x="509100" y="2758006"/>
            <a:ext cx="11165559" cy="3068637"/>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1000"/>
              </a:spcBef>
              <a:spcAft>
                <a:spcPts val="0"/>
              </a:spcAft>
              <a:buClr>
                <a:schemeClr val="lt1"/>
              </a:buClr>
              <a:buSzPts val="1600"/>
              <a:buFont typeface="Calibri"/>
              <a:buAutoNum type="arabicPeriod"/>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202" name="Google Shape;202;p42"/>
          <p:cNvGrpSpPr/>
          <p:nvPr/>
        </p:nvGrpSpPr>
        <p:grpSpPr>
          <a:xfrm>
            <a:off x="9394825" y="373063"/>
            <a:ext cx="2807822" cy="787400"/>
            <a:chOff x="9384178" y="509772"/>
            <a:chExt cx="2807822" cy="787400"/>
          </a:xfrm>
        </p:grpSpPr>
        <p:pic>
          <p:nvPicPr>
            <p:cNvPr id="203" name="Google Shape;203;p42"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204" name="Google Shape;204;p42"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ullets/Numbering Full Width - Pink">
  <p:cSld name="Bullets/Numbering Full Width - Pink">
    <p:bg>
      <p:bgPr>
        <a:solidFill>
          <a:srgbClr val="B82D70"/>
        </a:solidFill>
        <a:effectLst/>
      </p:bgPr>
    </p:bg>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43"/>
          <p:cNvSpPr txBox="1">
            <a:spLocks noGrp="1"/>
          </p:cNvSpPr>
          <p:nvPr>
            <p:ph type="body" idx="1"/>
          </p:nvPr>
        </p:nvSpPr>
        <p:spPr>
          <a:xfrm>
            <a:off x="509100" y="2758006"/>
            <a:ext cx="11165559" cy="3068637"/>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1000"/>
              </a:spcBef>
              <a:spcAft>
                <a:spcPts val="0"/>
              </a:spcAft>
              <a:buClr>
                <a:schemeClr val="lt1"/>
              </a:buClr>
              <a:buSzPts val="1600"/>
              <a:buFont typeface="Calibri"/>
              <a:buAutoNum type="arabicPeriod"/>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208" name="Google Shape;208;p43"/>
          <p:cNvGrpSpPr/>
          <p:nvPr/>
        </p:nvGrpSpPr>
        <p:grpSpPr>
          <a:xfrm>
            <a:off x="9394825" y="373063"/>
            <a:ext cx="2807822" cy="787400"/>
            <a:chOff x="9384178" y="509772"/>
            <a:chExt cx="2807822" cy="787400"/>
          </a:xfrm>
        </p:grpSpPr>
        <p:pic>
          <p:nvPicPr>
            <p:cNvPr id="209" name="Google Shape;209;p43"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210" name="Google Shape;210;p43"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ullets/Numbering Full Width - Orange">
  <p:cSld name="Bullets/Numbering Full Width - Orange">
    <p:bg>
      <p:bgPr>
        <a:solidFill>
          <a:srgbClr val="F57E20"/>
        </a:solidFill>
        <a:effectLst/>
      </p:bgPr>
    </p:bg>
    <p:spTree>
      <p:nvGrpSpPr>
        <p:cNvPr id="1" name="Shape 211"/>
        <p:cNvGrpSpPr/>
        <p:nvPr/>
      </p:nvGrpSpPr>
      <p:grpSpPr>
        <a:xfrm>
          <a:off x="0" y="0"/>
          <a:ext cx="0" cy="0"/>
          <a:chOff x="0" y="0"/>
          <a:chExt cx="0" cy="0"/>
        </a:xfrm>
      </p:grpSpPr>
      <p:sp>
        <p:nvSpPr>
          <p:cNvPr id="212" name="Google Shape;212;p44"/>
          <p:cNvSpPr txBox="1">
            <a:spLocks noGrp="1"/>
          </p:cNvSpPr>
          <p:nvPr>
            <p:ph type="title"/>
          </p:nvPr>
        </p:nvSpPr>
        <p:spPr>
          <a:xfrm>
            <a:off x="509100" y="1067036"/>
            <a:ext cx="1116555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44"/>
          <p:cNvSpPr txBox="1">
            <a:spLocks noGrp="1"/>
          </p:cNvSpPr>
          <p:nvPr>
            <p:ph type="body" idx="1"/>
          </p:nvPr>
        </p:nvSpPr>
        <p:spPr>
          <a:xfrm>
            <a:off x="509100" y="2758006"/>
            <a:ext cx="11165559" cy="3068637"/>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1000"/>
              </a:spcBef>
              <a:spcAft>
                <a:spcPts val="0"/>
              </a:spcAft>
              <a:buClr>
                <a:schemeClr val="lt1"/>
              </a:buClr>
              <a:buSzPts val="1600"/>
              <a:buFont typeface="Calibri"/>
              <a:buAutoNum type="arabicPeriod"/>
              <a:defRPr sz="16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grpSp>
        <p:nvGrpSpPr>
          <p:cNvPr id="214" name="Google Shape;214;p44"/>
          <p:cNvGrpSpPr/>
          <p:nvPr/>
        </p:nvGrpSpPr>
        <p:grpSpPr>
          <a:xfrm>
            <a:off x="9394825" y="373063"/>
            <a:ext cx="2807822" cy="787400"/>
            <a:chOff x="9384178" y="509772"/>
            <a:chExt cx="2807822" cy="787400"/>
          </a:xfrm>
        </p:grpSpPr>
        <p:pic>
          <p:nvPicPr>
            <p:cNvPr id="215" name="Google Shape;215;p44"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216" name="Google Shape;216;p44"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5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5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Graph Slides Text - Pink">
  <p:cSld name="Table/Graph Slides Text - Pink">
    <p:spTree>
      <p:nvGrpSpPr>
        <p:cNvPr id="1" name="Shape 217"/>
        <p:cNvGrpSpPr/>
        <p:nvPr/>
      </p:nvGrpSpPr>
      <p:grpSpPr>
        <a:xfrm>
          <a:off x="0" y="0"/>
          <a:ext cx="0" cy="0"/>
          <a:chOff x="0" y="0"/>
          <a:chExt cx="0" cy="0"/>
        </a:xfrm>
      </p:grpSpPr>
      <p:sp>
        <p:nvSpPr>
          <p:cNvPr id="218" name="Google Shape;218;p45"/>
          <p:cNvSpPr txBox="1">
            <a:spLocks noGrp="1"/>
          </p:cNvSpPr>
          <p:nvPr>
            <p:ph type="title"/>
          </p:nvPr>
        </p:nvSpPr>
        <p:spPr>
          <a:xfrm>
            <a:off x="509100" y="1067036"/>
            <a:ext cx="281889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82D70"/>
              </a:buClr>
              <a:buSzPts val="3000"/>
              <a:buFont typeface="Calibri"/>
              <a:buNone/>
              <a:defRPr sz="3000">
                <a:solidFill>
                  <a:srgbClr val="B82D7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45"/>
          <p:cNvSpPr txBox="1">
            <a:spLocks noGrp="1"/>
          </p:cNvSpPr>
          <p:nvPr>
            <p:ph type="body" idx="1"/>
          </p:nvPr>
        </p:nvSpPr>
        <p:spPr>
          <a:xfrm>
            <a:off x="509102" y="2757465"/>
            <a:ext cx="2818890"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B82D70"/>
              </a:buClr>
              <a:buSzPts val="1600"/>
              <a:buNone/>
              <a:defRPr>
                <a:solidFill>
                  <a:srgbClr val="B82D7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0" name="Google Shape;220;p45"/>
          <p:cNvGrpSpPr/>
          <p:nvPr/>
        </p:nvGrpSpPr>
        <p:grpSpPr>
          <a:xfrm>
            <a:off x="9394825" y="373063"/>
            <a:ext cx="2807822" cy="787400"/>
            <a:chOff x="9384178" y="509772"/>
            <a:chExt cx="2807822" cy="787400"/>
          </a:xfrm>
        </p:grpSpPr>
        <p:pic>
          <p:nvPicPr>
            <p:cNvPr id="221" name="Google Shape;221;p45"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222" name="Google Shape;222;p45"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Graph Slides Text - Orange">
  <p:cSld name="Table/Graph Slides Text - Orange">
    <p:spTree>
      <p:nvGrpSpPr>
        <p:cNvPr id="1" name="Shape 223"/>
        <p:cNvGrpSpPr/>
        <p:nvPr/>
      </p:nvGrpSpPr>
      <p:grpSpPr>
        <a:xfrm>
          <a:off x="0" y="0"/>
          <a:ext cx="0" cy="0"/>
          <a:chOff x="0" y="0"/>
          <a:chExt cx="0" cy="0"/>
        </a:xfrm>
      </p:grpSpPr>
      <p:sp>
        <p:nvSpPr>
          <p:cNvPr id="224" name="Google Shape;224;p46"/>
          <p:cNvSpPr txBox="1">
            <a:spLocks noGrp="1"/>
          </p:cNvSpPr>
          <p:nvPr>
            <p:ph type="title"/>
          </p:nvPr>
        </p:nvSpPr>
        <p:spPr>
          <a:xfrm>
            <a:off x="509100" y="1067036"/>
            <a:ext cx="281889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57E20"/>
              </a:buClr>
              <a:buSzPts val="3000"/>
              <a:buFont typeface="Calibri"/>
              <a:buNone/>
              <a:defRPr sz="3000">
                <a:solidFill>
                  <a:srgbClr val="F57E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46"/>
          <p:cNvSpPr txBox="1">
            <a:spLocks noGrp="1"/>
          </p:cNvSpPr>
          <p:nvPr>
            <p:ph type="body" idx="1"/>
          </p:nvPr>
        </p:nvSpPr>
        <p:spPr>
          <a:xfrm>
            <a:off x="509102" y="2757465"/>
            <a:ext cx="2818890" cy="306917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F57E20"/>
              </a:buClr>
              <a:buSzPts val="1600"/>
              <a:buNone/>
              <a:defRPr>
                <a:solidFill>
                  <a:srgbClr val="F57E20"/>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6" name="Google Shape;226;p46"/>
          <p:cNvGrpSpPr/>
          <p:nvPr/>
        </p:nvGrpSpPr>
        <p:grpSpPr>
          <a:xfrm>
            <a:off x="9394825" y="373063"/>
            <a:ext cx="2807822" cy="787400"/>
            <a:chOff x="9384178" y="509772"/>
            <a:chExt cx="2807822" cy="787400"/>
          </a:xfrm>
        </p:grpSpPr>
        <p:pic>
          <p:nvPicPr>
            <p:cNvPr id="227" name="Google Shape;227;p46"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228" name="Google Shape;228;p46"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 Cover - Pink">
  <p:cSld name="Back Cover - Pink">
    <p:spTree>
      <p:nvGrpSpPr>
        <p:cNvPr id="1" name="Shape 229"/>
        <p:cNvGrpSpPr/>
        <p:nvPr/>
      </p:nvGrpSpPr>
      <p:grpSpPr>
        <a:xfrm>
          <a:off x="0" y="0"/>
          <a:ext cx="0" cy="0"/>
          <a:chOff x="0" y="0"/>
          <a:chExt cx="0" cy="0"/>
        </a:xfrm>
      </p:grpSpPr>
      <p:sp>
        <p:nvSpPr>
          <p:cNvPr id="230" name="Google Shape;230;p47"/>
          <p:cNvSpPr>
            <a:spLocks noGrp="1"/>
          </p:cNvSpPr>
          <p:nvPr>
            <p:ph type="pic" idx="2"/>
          </p:nvPr>
        </p:nvSpPr>
        <p:spPr>
          <a:xfrm>
            <a:off x="0" y="0"/>
            <a:ext cx="12192000" cy="6858000"/>
          </a:xfrm>
          <a:prstGeom prst="rect">
            <a:avLst/>
          </a:prstGeom>
          <a:noFill/>
          <a:ln>
            <a:noFill/>
          </a:ln>
        </p:spPr>
      </p:sp>
      <p:pic>
        <p:nvPicPr>
          <p:cNvPr id="231" name="Google Shape;231;p47"/>
          <p:cNvPicPr preferRelativeResize="0"/>
          <p:nvPr/>
        </p:nvPicPr>
        <p:blipFill rotWithShape="1">
          <a:blip r:embed="rId2">
            <a:alphaModFix/>
          </a:blip>
          <a:srcRect/>
          <a:stretch/>
        </p:blipFill>
        <p:spPr>
          <a:xfrm>
            <a:off x="0" y="2889832"/>
            <a:ext cx="5601652" cy="3545999"/>
          </a:xfrm>
          <a:prstGeom prst="rect">
            <a:avLst/>
          </a:prstGeom>
          <a:noFill/>
          <a:ln>
            <a:noFill/>
          </a:ln>
        </p:spPr>
      </p:pic>
      <p:sp>
        <p:nvSpPr>
          <p:cNvPr id="232" name="Google Shape;232;p47"/>
          <p:cNvSpPr txBox="1">
            <a:spLocks noGrp="1"/>
          </p:cNvSpPr>
          <p:nvPr>
            <p:ph type="title"/>
          </p:nvPr>
        </p:nvSpPr>
        <p:spPr>
          <a:xfrm>
            <a:off x="519733" y="3630158"/>
            <a:ext cx="41373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47"/>
          <p:cNvSpPr txBox="1">
            <a:spLocks noGrp="1"/>
          </p:cNvSpPr>
          <p:nvPr>
            <p:ph type="body" idx="1"/>
          </p:nvPr>
        </p:nvSpPr>
        <p:spPr>
          <a:xfrm>
            <a:off x="519733" y="5150646"/>
            <a:ext cx="387350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34" name="Google Shape;234;p47"/>
          <p:cNvGrpSpPr/>
          <p:nvPr/>
        </p:nvGrpSpPr>
        <p:grpSpPr>
          <a:xfrm>
            <a:off x="9394825" y="373063"/>
            <a:ext cx="2807822" cy="787400"/>
            <a:chOff x="9384178" y="509772"/>
            <a:chExt cx="2807822" cy="787400"/>
          </a:xfrm>
        </p:grpSpPr>
        <p:pic>
          <p:nvPicPr>
            <p:cNvPr id="235" name="Google Shape;235;p47"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236" name="Google Shape;236;p47"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 Cover - Orange">
  <p:cSld name="Back Cover - Orange">
    <p:spTree>
      <p:nvGrpSpPr>
        <p:cNvPr id="1" name="Shape 237"/>
        <p:cNvGrpSpPr/>
        <p:nvPr/>
      </p:nvGrpSpPr>
      <p:grpSpPr>
        <a:xfrm>
          <a:off x="0" y="0"/>
          <a:ext cx="0" cy="0"/>
          <a:chOff x="0" y="0"/>
          <a:chExt cx="0" cy="0"/>
        </a:xfrm>
      </p:grpSpPr>
      <p:sp>
        <p:nvSpPr>
          <p:cNvPr id="238" name="Google Shape;238;p48"/>
          <p:cNvSpPr>
            <a:spLocks noGrp="1"/>
          </p:cNvSpPr>
          <p:nvPr>
            <p:ph type="pic" idx="2"/>
          </p:nvPr>
        </p:nvSpPr>
        <p:spPr>
          <a:xfrm>
            <a:off x="0" y="0"/>
            <a:ext cx="12192000" cy="6858000"/>
          </a:xfrm>
          <a:prstGeom prst="rect">
            <a:avLst/>
          </a:prstGeom>
          <a:noFill/>
          <a:ln>
            <a:noFill/>
          </a:ln>
        </p:spPr>
      </p:sp>
      <p:pic>
        <p:nvPicPr>
          <p:cNvPr id="239" name="Google Shape;239;p48"/>
          <p:cNvPicPr preferRelativeResize="0"/>
          <p:nvPr/>
        </p:nvPicPr>
        <p:blipFill rotWithShape="1">
          <a:blip r:embed="rId2">
            <a:alphaModFix/>
          </a:blip>
          <a:srcRect/>
          <a:stretch/>
        </p:blipFill>
        <p:spPr>
          <a:xfrm>
            <a:off x="0" y="2889832"/>
            <a:ext cx="5601652" cy="3545999"/>
          </a:xfrm>
          <a:prstGeom prst="rect">
            <a:avLst/>
          </a:prstGeom>
          <a:noFill/>
          <a:ln>
            <a:noFill/>
          </a:ln>
        </p:spPr>
      </p:pic>
      <p:sp>
        <p:nvSpPr>
          <p:cNvPr id="240" name="Google Shape;240;p48"/>
          <p:cNvSpPr txBox="1">
            <a:spLocks noGrp="1"/>
          </p:cNvSpPr>
          <p:nvPr>
            <p:ph type="title"/>
          </p:nvPr>
        </p:nvSpPr>
        <p:spPr>
          <a:xfrm>
            <a:off x="519733" y="3630158"/>
            <a:ext cx="41373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48"/>
          <p:cNvSpPr txBox="1">
            <a:spLocks noGrp="1"/>
          </p:cNvSpPr>
          <p:nvPr>
            <p:ph type="body" idx="1"/>
          </p:nvPr>
        </p:nvSpPr>
        <p:spPr>
          <a:xfrm>
            <a:off x="519733" y="5150646"/>
            <a:ext cx="387350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2" name="Google Shape;242;p48"/>
          <p:cNvGrpSpPr/>
          <p:nvPr/>
        </p:nvGrpSpPr>
        <p:grpSpPr>
          <a:xfrm>
            <a:off x="9394825" y="373063"/>
            <a:ext cx="2807822" cy="787400"/>
            <a:chOff x="9384178" y="509772"/>
            <a:chExt cx="2807822" cy="787400"/>
          </a:xfrm>
        </p:grpSpPr>
        <p:pic>
          <p:nvPicPr>
            <p:cNvPr id="243" name="Google Shape;243;p48"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244" name="Google Shape;244;p48"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 Cover - Red">
  <p:cSld name="Back Cover - Red">
    <p:spTree>
      <p:nvGrpSpPr>
        <p:cNvPr id="1" name="Shape 36"/>
        <p:cNvGrpSpPr/>
        <p:nvPr/>
      </p:nvGrpSpPr>
      <p:grpSpPr>
        <a:xfrm>
          <a:off x="0" y="0"/>
          <a:ext cx="0" cy="0"/>
          <a:chOff x="0" y="0"/>
          <a:chExt cx="0" cy="0"/>
        </a:xfrm>
      </p:grpSpPr>
      <p:sp>
        <p:nvSpPr>
          <p:cNvPr id="37" name="Google Shape;37;p20"/>
          <p:cNvSpPr>
            <a:spLocks noGrp="1"/>
          </p:cNvSpPr>
          <p:nvPr>
            <p:ph type="pic" idx="2"/>
          </p:nvPr>
        </p:nvSpPr>
        <p:spPr>
          <a:xfrm>
            <a:off x="0" y="0"/>
            <a:ext cx="12192000" cy="6858000"/>
          </a:xfrm>
          <a:prstGeom prst="rect">
            <a:avLst/>
          </a:prstGeom>
          <a:noFill/>
          <a:ln>
            <a:noFill/>
          </a:ln>
        </p:spPr>
      </p:sp>
      <p:pic>
        <p:nvPicPr>
          <p:cNvPr id="38" name="Google Shape;38;p20" descr="Shape, circle&#10;&#10;Description automatically generated"/>
          <p:cNvPicPr preferRelativeResize="0"/>
          <p:nvPr/>
        </p:nvPicPr>
        <p:blipFill rotWithShape="1">
          <a:blip r:embed="rId2">
            <a:alphaModFix/>
          </a:blip>
          <a:srcRect/>
          <a:stretch/>
        </p:blipFill>
        <p:spPr>
          <a:xfrm>
            <a:off x="0" y="2889832"/>
            <a:ext cx="5601652" cy="3546000"/>
          </a:xfrm>
          <a:prstGeom prst="rect">
            <a:avLst/>
          </a:prstGeom>
          <a:noFill/>
          <a:ln>
            <a:noFill/>
          </a:ln>
        </p:spPr>
      </p:pic>
      <p:sp>
        <p:nvSpPr>
          <p:cNvPr id="39" name="Google Shape;39;p20"/>
          <p:cNvSpPr txBox="1">
            <a:spLocks noGrp="1"/>
          </p:cNvSpPr>
          <p:nvPr>
            <p:ph type="title"/>
          </p:nvPr>
        </p:nvSpPr>
        <p:spPr>
          <a:xfrm>
            <a:off x="519733" y="3630158"/>
            <a:ext cx="41373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body" idx="1"/>
          </p:nvPr>
        </p:nvSpPr>
        <p:spPr>
          <a:xfrm>
            <a:off x="519733" y="5150646"/>
            <a:ext cx="387350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 name="Google Shape;41;p20"/>
          <p:cNvGrpSpPr/>
          <p:nvPr/>
        </p:nvGrpSpPr>
        <p:grpSpPr>
          <a:xfrm>
            <a:off x="9394825" y="373063"/>
            <a:ext cx="2807822" cy="787400"/>
            <a:chOff x="9384178" y="509772"/>
            <a:chExt cx="2807822" cy="787400"/>
          </a:xfrm>
        </p:grpSpPr>
        <p:pic>
          <p:nvPicPr>
            <p:cNvPr id="42" name="Google Shape;42;p20"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43" name="Google Shape;43;p20"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4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ull Quote/Highlighted Text - Red">
  <p:cSld name="Pull Quote/Highlighted Text - Red">
    <p:bg>
      <p:bgPr>
        <a:solidFill>
          <a:srgbClr val="CA2148"/>
        </a:solidFill>
        <a:effectLst/>
      </p:bgPr>
    </p:bg>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584791" y="1297172"/>
            <a:ext cx="11004697" cy="459326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3000"/>
              <a:buFont typeface="Calibri"/>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7" name="Google Shape;47;p17"/>
          <p:cNvGrpSpPr/>
          <p:nvPr/>
        </p:nvGrpSpPr>
        <p:grpSpPr>
          <a:xfrm>
            <a:off x="9394825" y="373063"/>
            <a:ext cx="2807822" cy="787400"/>
            <a:chOff x="9384178" y="509772"/>
            <a:chExt cx="2807822" cy="787400"/>
          </a:xfrm>
        </p:grpSpPr>
        <p:pic>
          <p:nvPicPr>
            <p:cNvPr id="48" name="Google Shape;48;p17" descr="Background pattern&#10;&#10;Description automatically generated with low confidence"/>
            <p:cNvPicPr preferRelativeResize="0"/>
            <p:nvPr/>
          </p:nvPicPr>
          <p:blipFill rotWithShape="1">
            <a:blip r:embed="rId2">
              <a:alphaModFix/>
            </a:blip>
            <a:srcRect/>
            <a:stretch/>
          </p:blipFill>
          <p:spPr>
            <a:xfrm>
              <a:off x="9384178" y="509772"/>
              <a:ext cx="2807822" cy="787400"/>
            </a:xfrm>
            <a:prstGeom prst="rect">
              <a:avLst/>
            </a:prstGeom>
            <a:noFill/>
            <a:ln>
              <a:noFill/>
            </a:ln>
          </p:spPr>
        </p:pic>
        <p:pic>
          <p:nvPicPr>
            <p:cNvPr id="49" name="Google Shape;49;p17" descr="Logo&#10;&#10;Description automatically generated with medium confidence"/>
            <p:cNvPicPr preferRelativeResize="0"/>
            <p:nvPr/>
          </p:nvPicPr>
          <p:blipFill rotWithShape="1">
            <a:blip r:embed="rId3">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Orange">
  <p:cSld name="Cover - Orange">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0" y="0"/>
            <a:ext cx="12202647" cy="6886575"/>
          </a:xfrm>
          <a:prstGeom prst="rect">
            <a:avLst/>
          </a:prstGeom>
          <a:noFill/>
          <a:ln>
            <a:noFill/>
          </a:ln>
        </p:spPr>
      </p:sp>
      <p:sp>
        <p:nvSpPr>
          <p:cNvPr id="52" name="Google Shape;52;p22"/>
          <p:cNvSpPr>
            <a:spLocks noGrp="1"/>
          </p:cNvSpPr>
          <p:nvPr>
            <p:ph type="pic" idx="3"/>
          </p:nvPr>
        </p:nvSpPr>
        <p:spPr>
          <a:xfrm>
            <a:off x="0" y="0"/>
            <a:ext cx="12202647" cy="6886575"/>
          </a:xfrm>
          <a:prstGeom prst="rect">
            <a:avLst/>
          </a:prstGeom>
          <a:noFill/>
          <a:ln>
            <a:noFill/>
          </a:ln>
        </p:spPr>
      </p:sp>
      <p:pic>
        <p:nvPicPr>
          <p:cNvPr id="53" name="Google Shape;53;p22" descr="Shape, circle&#10;&#10;Description automatically generated"/>
          <p:cNvPicPr preferRelativeResize="0"/>
          <p:nvPr/>
        </p:nvPicPr>
        <p:blipFill rotWithShape="1">
          <a:blip r:embed="rId2">
            <a:alphaModFix/>
          </a:blip>
          <a:srcRect/>
          <a:stretch/>
        </p:blipFill>
        <p:spPr>
          <a:xfrm>
            <a:off x="0" y="2869093"/>
            <a:ext cx="5601584" cy="3545957"/>
          </a:xfrm>
          <a:prstGeom prst="rect">
            <a:avLst/>
          </a:prstGeom>
          <a:noFill/>
          <a:ln>
            <a:noFill/>
          </a:ln>
        </p:spPr>
      </p:pic>
      <p:grpSp>
        <p:nvGrpSpPr>
          <p:cNvPr id="54" name="Google Shape;54;p22"/>
          <p:cNvGrpSpPr/>
          <p:nvPr/>
        </p:nvGrpSpPr>
        <p:grpSpPr>
          <a:xfrm>
            <a:off x="9394825" y="373063"/>
            <a:ext cx="2807822" cy="787400"/>
            <a:chOff x="9384178" y="509772"/>
            <a:chExt cx="2807822" cy="787400"/>
          </a:xfrm>
        </p:grpSpPr>
        <p:pic>
          <p:nvPicPr>
            <p:cNvPr id="55" name="Google Shape;55;p22"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56" name="Google Shape;56;p22"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57" name="Google Shape;57;p22"/>
          <p:cNvSpPr txBox="1">
            <a:spLocks noGrp="1"/>
          </p:cNvSpPr>
          <p:nvPr>
            <p:ph type="title"/>
          </p:nvPr>
        </p:nvSpPr>
        <p:spPr>
          <a:xfrm>
            <a:off x="519733" y="3639584"/>
            <a:ext cx="41373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2"/>
          <p:cNvSpPr txBox="1">
            <a:spLocks noGrp="1"/>
          </p:cNvSpPr>
          <p:nvPr>
            <p:ph type="body" idx="1"/>
          </p:nvPr>
        </p:nvSpPr>
        <p:spPr>
          <a:xfrm>
            <a:off x="519733" y="5150645"/>
            <a:ext cx="387350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Pink">
  <p:cSld name="Cover - Pink">
    <p:spTree>
      <p:nvGrpSpPr>
        <p:cNvPr id="1" name="Shape 59"/>
        <p:cNvGrpSpPr/>
        <p:nvPr/>
      </p:nvGrpSpPr>
      <p:grpSpPr>
        <a:xfrm>
          <a:off x="0" y="0"/>
          <a:ext cx="0" cy="0"/>
          <a:chOff x="0" y="0"/>
          <a:chExt cx="0" cy="0"/>
        </a:xfrm>
      </p:grpSpPr>
      <p:pic>
        <p:nvPicPr>
          <p:cNvPr id="60" name="Google Shape;60;p23" descr="Shape, circle&#10;&#10;Description automatically generated"/>
          <p:cNvPicPr preferRelativeResize="0"/>
          <p:nvPr/>
        </p:nvPicPr>
        <p:blipFill rotWithShape="1">
          <a:blip r:embed="rId2">
            <a:alphaModFix/>
          </a:blip>
          <a:srcRect/>
          <a:stretch/>
        </p:blipFill>
        <p:spPr>
          <a:xfrm>
            <a:off x="0" y="2888340"/>
            <a:ext cx="5601584" cy="3545957"/>
          </a:xfrm>
          <a:prstGeom prst="rect">
            <a:avLst/>
          </a:prstGeom>
          <a:noFill/>
          <a:ln>
            <a:noFill/>
          </a:ln>
        </p:spPr>
      </p:pic>
      <p:sp>
        <p:nvSpPr>
          <p:cNvPr id="61" name="Google Shape;61;p23"/>
          <p:cNvSpPr>
            <a:spLocks noGrp="1"/>
          </p:cNvSpPr>
          <p:nvPr>
            <p:ph type="pic" idx="2"/>
          </p:nvPr>
        </p:nvSpPr>
        <p:spPr>
          <a:xfrm>
            <a:off x="0" y="0"/>
            <a:ext cx="12192000" cy="6858000"/>
          </a:xfrm>
          <a:prstGeom prst="rect">
            <a:avLst/>
          </a:prstGeom>
          <a:noFill/>
          <a:ln>
            <a:noFill/>
          </a:ln>
        </p:spPr>
      </p:sp>
      <p:sp>
        <p:nvSpPr>
          <p:cNvPr id="62" name="Google Shape;62;p23"/>
          <p:cNvSpPr txBox="1">
            <a:spLocks noGrp="1"/>
          </p:cNvSpPr>
          <p:nvPr>
            <p:ph type="title"/>
          </p:nvPr>
        </p:nvSpPr>
        <p:spPr>
          <a:xfrm>
            <a:off x="519733" y="3630158"/>
            <a:ext cx="41373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3"/>
          <p:cNvSpPr txBox="1">
            <a:spLocks noGrp="1"/>
          </p:cNvSpPr>
          <p:nvPr>
            <p:ph type="body" idx="1"/>
          </p:nvPr>
        </p:nvSpPr>
        <p:spPr>
          <a:xfrm>
            <a:off x="519733" y="5150646"/>
            <a:ext cx="387350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 name="Google Shape;64;p23"/>
          <p:cNvGrpSpPr/>
          <p:nvPr/>
        </p:nvGrpSpPr>
        <p:grpSpPr>
          <a:xfrm>
            <a:off x="9394825" y="373063"/>
            <a:ext cx="2807822" cy="787400"/>
            <a:chOff x="9384178" y="509772"/>
            <a:chExt cx="2807822" cy="787400"/>
          </a:xfrm>
        </p:grpSpPr>
        <p:pic>
          <p:nvPicPr>
            <p:cNvPr id="65" name="Google Shape;65;p23"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66" name="Google Shape;66;p23"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 Pink">
  <p:cSld name="Section - Pink">
    <p:spTree>
      <p:nvGrpSpPr>
        <p:cNvPr id="1" name="Shape 67"/>
        <p:cNvGrpSpPr/>
        <p:nvPr/>
      </p:nvGrpSpPr>
      <p:grpSpPr>
        <a:xfrm>
          <a:off x="0" y="0"/>
          <a:ext cx="0" cy="0"/>
          <a:chOff x="0" y="0"/>
          <a:chExt cx="0" cy="0"/>
        </a:xfrm>
      </p:grpSpPr>
      <p:sp>
        <p:nvSpPr>
          <p:cNvPr id="68" name="Google Shape;68;p24"/>
          <p:cNvSpPr>
            <a:spLocks noGrp="1"/>
          </p:cNvSpPr>
          <p:nvPr>
            <p:ph type="pic" idx="2"/>
          </p:nvPr>
        </p:nvSpPr>
        <p:spPr>
          <a:xfrm>
            <a:off x="5060950" y="0"/>
            <a:ext cx="7131050" cy="6858000"/>
          </a:xfrm>
          <a:prstGeom prst="rect">
            <a:avLst/>
          </a:prstGeom>
          <a:noFill/>
          <a:ln>
            <a:noFill/>
          </a:ln>
        </p:spPr>
      </p:sp>
      <p:pic>
        <p:nvPicPr>
          <p:cNvPr id="69" name="Google Shape;69;p24" descr="Shape, circle&#10;&#10;Description automatically generated"/>
          <p:cNvPicPr preferRelativeResize="0"/>
          <p:nvPr/>
        </p:nvPicPr>
        <p:blipFill rotWithShape="1">
          <a:blip r:embed="rId2">
            <a:alphaModFix/>
          </a:blip>
          <a:srcRect/>
          <a:stretch/>
        </p:blipFill>
        <p:spPr>
          <a:xfrm>
            <a:off x="0" y="0"/>
            <a:ext cx="8686800" cy="6858000"/>
          </a:xfrm>
          <a:prstGeom prst="rect">
            <a:avLst/>
          </a:prstGeom>
          <a:noFill/>
          <a:ln>
            <a:noFill/>
          </a:ln>
        </p:spPr>
      </p:pic>
      <p:sp>
        <p:nvSpPr>
          <p:cNvPr id="70" name="Google Shape;70;p24"/>
          <p:cNvSpPr txBox="1">
            <a:spLocks noGrp="1"/>
          </p:cNvSpPr>
          <p:nvPr>
            <p:ph type="title"/>
          </p:nvPr>
        </p:nvSpPr>
        <p:spPr>
          <a:xfrm>
            <a:off x="509100" y="2290455"/>
            <a:ext cx="413732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Calibri"/>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body" idx="1"/>
          </p:nvPr>
        </p:nvSpPr>
        <p:spPr>
          <a:xfrm>
            <a:off x="509100" y="3810943"/>
            <a:ext cx="3873500" cy="111283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4"/>
          <p:cNvSpPr txBox="1">
            <a:spLocks noGrp="1"/>
          </p:cNvSpPr>
          <p:nvPr>
            <p:ph type="body" idx="3"/>
          </p:nvPr>
        </p:nvSpPr>
        <p:spPr>
          <a:xfrm>
            <a:off x="509100" y="6281399"/>
            <a:ext cx="2711450" cy="4032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2"/>
              </a:buClr>
              <a:buSzPts val="650"/>
              <a:buNone/>
              <a:defRPr sz="650">
                <a:solidFill>
                  <a:schemeClr val="lt2"/>
                </a:solidFill>
              </a:defRPr>
            </a:lvl1pPr>
            <a:lvl2pPr marL="914400" lvl="1" indent="-228600" algn="l">
              <a:lnSpc>
                <a:spcPct val="90000"/>
              </a:lnSpc>
              <a:spcBef>
                <a:spcPts val="500"/>
              </a:spcBef>
              <a:spcAft>
                <a:spcPts val="0"/>
              </a:spcAft>
              <a:buClr>
                <a:schemeClr val="accent1"/>
              </a:buClr>
              <a:buSzPts val="1800"/>
              <a:buNone/>
              <a:defRPr/>
            </a:lvl2pPr>
            <a:lvl3pPr marL="1371600" lvl="2" indent="-228600" algn="l">
              <a:lnSpc>
                <a:spcPct val="90000"/>
              </a:lnSpc>
              <a:spcBef>
                <a:spcPts val="500"/>
              </a:spcBef>
              <a:spcAft>
                <a:spcPts val="0"/>
              </a:spcAft>
              <a:buClr>
                <a:schemeClr val="accent1"/>
              </a:buClr>
              <a:buSzPts val="1800"/>
              <a:buNone/>
              <a:defRPr/>
            </a:lvl3pPr>
            <a:lvl4pPr marL="1828800" lvl="3" indent="-228600" algn="l">
              <a:lnSpc>
                <a:spcPct val="90000"/>
              </a:lnSpc>
              <a:spcBef>
                <a:spcPts val="500"/>
              </a:spcBef>
              <a:spcAft>
                <a:spcPts val="0"/>
              </a:spcAft>
              <a:buClr>
                <a:schemeClr val="accent1"/>
              </a:buClr>
              <a:buSzPts val="1800"/>
              <a:buNone/>
              <a:defRPr/>
            </a:lvl4pPr>
            <a:lvl5pPr marL="2286000" lvl="4" indent="-228600" algn="l">
              <a:lnSpc>
                <a:spcPct val="90000"/>
              </a:lnSpc>
              <a:spcBef>
                <a:spcPts val="500"/>
              </a:spcBef>
              <a:spcAft>
                <a:spcPts val="0"/>
              </a:spcAft>
              <a:buClr>
                <a:schemeClr val="accen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 name="Google Shape;73;p24"/>
          <p:cNvGrpSpPr/>
          <p:nvPr/>
        </p:nvGrpSpPr>
        <p:grpSpPr>
          <a:xfrm>
            <a:off x="9394825" y="373063"/>
            <a:ext cx="2807822" cy="787400"/>
            <a:chOff x="9384178" y="509772"/>
            <a:chExt cx="2807822" cy="787400"/>
          </a:xfrm>
        </p:grpSpPr>
        <p:pic>
          <p:nvPicPr>
            <p:cNvPr id="74" name="Google Shape;74;p24"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75" name="Google Shape;75;p24"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509101" y="1067035"/>
            <a:ext cx="11218612" cy="101761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D8224D"/>
              </a:buClr>
              <a:buSzPts val="3000"/>
              <a:buFont typeface="Calibri"/>
              <a:buNone/>
              <a:defRPr sz="3000" b="0" i="0" u="none" strike="noStrike" cap="none">
                <a:solidFill>
                  <a:srgbClr val="D8224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509100" y="2364059"/>
            <a:ext cx="11218613" cy="363529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rgbClr val="D8224D"/>
              </a:buClr>
              <a:buSzPts val="1600"/>
              <a:buFont typeface="Arial"/>
              <a:buNone/>
              <a:defRPr sz="1600" b="0" i="0" u="none" strike="noStrike" cap="none">
                <a:solidFill>
                  <a:srgbClr val="D8224D"/>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accent1"/>
              </a:buClr>
              <a:buSzPts val="2400"/>
              <a:buFont typeface="Arial"/>
              <a:buNone/>
              <a:defRPr sz="2400" b="0" i="0" u="none" strike="noStrike" cap="none">
                <a:solidFill>
                  <a:schemeClr val="accen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accent1"/>
              </a:buClr>
              <a:buSzPts val="2000"/>
              <a:buFont typeface="Arial"/>
              <a:buNone/>
              <a:defRPr sz="2000" b="0" i="0" u="none" strike="noStrike" cap="none">
                <a:solidFill>
                  <a:schemeClr val="accen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accent1"/>
              </a:buClr>
              <a:buSzPts val="1800"/>
              <a:buFont typeface="Arial"/>
              <a:buNone/>
              <a:defRPr sz="1800" b="0" i="0" u="none" strike="noStrike" cap="none">
                <a:solidFill>
                  <a:schemeClr val="accen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accent1"/>
              </a:buClr>
              <a:buSzPts val="1800"/>
              <a:buFont typeface="Arial"/>
              <a:buNone/>
              <a:defRPr sz="1800" b="0" i="0" u="none" strike="noStrike" cap="none">
                <a:solidFill>
                  <a:schemeClr val="accen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p:nvPr/>
        </p:nvSpPr>
        <p:spPr>
          <a:xfrm>
            <a:off x="509100" y="6278764"/>
            <a:ext cx="6624000" cy="20424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50"/>
              <a:buFont typeface="Arial"/>
              <a:buNone/>
            </a:pPr>
            <a:r>
              <a:rPr lang="en-AU" sz="650" b="0" i="0" u="none" strike="noStrike" cap="none">
                <a:solidFill>
                  <a:schemeClr val="lt1"/>
                </a:solidFill>
                <a:latin typeface="Calibri"/>
                <a:ea typeface="Calibri"/>
                <a:cs typeface="Calibri"/>
                <a:sym typeface="Calibri"/>
              </a:rPr>
              <a:t>Deakin University CRICOS Provider Code: 00113B</a:t>
            </a:r>
            <a:endParaRPr sz="650" b="0" i="0" u="none" strike="noStrike" cap="none">
              <a:solidFill>
                <a:schemeClr val="lt1"/>
              </a:solidFill>
              <a:latin typeface="Calibri"/>
              <a:ea typeface="Calibri"/>
              <a:cs typeface="Calibri"/>
              <a:sym typeface="Calibri"/>
            </a:endParaRPr>
          </a:p>
        </p:txBody>
      </p:sp>
      <p:grpSp>
        <p:nvGrpSpPr>
          <p:cNvPr id="13" name="Google Shape;13;p14"/>
          <p:cNvGrpSpPr/>
          <p:nvPr/>
        </p:nvGrpSpPr>
        <p:grpSpPr>
          <a:xfrm>
            <a:off x="9394825" y="373063"/>
            <a:ext cx="2807822" cy="787400"/>
            <a:chOff x="9384178" y="509772"/>
            <a:chExt cx="2807822" cy="787400"/>
          </a:xfrm>
        </p:grpSpPr>
        <p:pic>
          <p:nvPicPr>
            <p:cNvPr id="14" name="Google Shape;14;p14" descr="Background pattern&#10;&#10;Description automatically generated with low confidence"/>
            <p:cNvPicPr preferRelativeResize="0"/>
            <p:nvPr/>
          </p:nvPicPr>
          <p:blipFill rotWithShape="1">
            <a:blip r:embed="rId35">
              <a:alphaModFix/>
            </a:blip>
            <a:srcRect/>
            <a:stretch/>
          </p:blipFill>
          <p:spPr>
            <a:xfrm>
              <a:off x="9384178" y="509772"/>
              <a:ext cx="2807822" cy="787400"/>
            </a:xfrm>
            <a:prstGeom prst="rect">
              <a:avLst/>
            </a:prstGeom>
            <a:noFill/>
            <a:ln>
              <a:noFill/>
            </a:ln>
          </p:spPr>
        </p:pic>
        <p:pic>
          <p:nvPicPr>
            <p:cNvPr id="15" name="Google Shape;15;p14" descr="Logo&#10;&#10;Description automatically generated with medium confidence"/>
            <p:cNvPicPr preferRelativeResize="0"/>
            <p:nvPr/>
          </p:nvPicPr>
          <p:blipFill rotWithShape="1">
            <a:blip r:embed="rId36">
              <a:alphaModFix/>
            </a:blip>
            <a:srcRect/>
            <a:stretch/>
          </p:blipFill>
          <p:spPr>
            <a:xfrm>
              <a:off x="9641968" y="673480"/>
              <a:ext cx="1967399" cy="499740"/>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sp>
        <p:nvSpPr>
          <p:cNvPr id="246" name="Google Shape;246;p49"/>
          <p:cNvSpPr txBox="1">
            <a:spLocks noGrp="1"/>
          </p:cNvSpPr>
          <p:nvPr>
            <p:ph type="title"/>
          </p:nvPr>
        </p:nvSpPr>
        <p:spPr>
          <a:xfrm>
            <a:off x="509101" y="1067035"/>
            <a:ext cx="11218612" cy="101761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D8224D"/>
              </a:buClr>
              <a:buSzPts val="3000"/>
              <a:buFont typeface="Calibri"/>
              <a:buNone/>
              <a:defRPr sz="3000" b="0" i="0" u="none" strike="noStrike" cap="none">
                <a:solidFill>
                  <a:srgbClr val="D8224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7" name="Google Shape;247;p49"/>
          <p:cNvSpPr txBox="1">
            <a:spLocks noGrp="1"/>
          </p:cNvSpPr>
          <p:nvPr>
            <p:ph type="body" idx="1"/>
          </p:nvPr>
        </p:nvSpPr>
        <p:spPr>
          <a:xfrm>
            <a:off x="509100" y="2364059"/>
            <a:ext cx="11218613" cy="363529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accent1"/>
              </a:buClr>
              <a:buSzPts val="1600"/>
              <a:buFont typeface="Arial"/>
              <a:buNone/>
              <a:defRPr sz="1600" b="0" i="0" u="none" strike="noStrike" cap="none">
                <a:solidFill>
                  <a:schemeClr val="accen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accent1"/>
              </a:buClr>
              <a:buSzPts val="2400"/>
              <a:buFont typeface="Arial"/>
              <a:buNone/>
              <a:defRPr sz="2400" b="0" i="0" u="none" strike="noStrike" cap="none">
                <a:solidFill>
                  <a:schemeClr val="accen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accent1"/>
              </a:buClr>
              <a:buSzPts val="2000"/>
              <a:buFont typeface="Arial"/>
              <a:buNone/>
              <a:defRPr sz="2000" b="0" i="0" u="none" strike="noStrike" cap="none">
                <a:solidFill>
                  <a:schemeClr val="accen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accent1"/>
              </a:buClr>
              <a:buSzPts val="1800"/>
              <a:buFont typeface="Arial"/>
              <a:buNone/>
              <a:defRPr sz="1800" b="0" i="0" u="none" strike="noStrike" cap="none">
                <a:solidFill>
                  <a:schemeClr val="accen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accent1"/>
              </a:buClr>
              <a:buSzPts val="1800"/>
              <a:buFont typeface="Arial"/>
              <a:buNone/>
              <a:defRPr sz="1800" b="0" i="0" u="none" strike="noStrike" cap="none">
                <a:solidFill>
                  <a:schemeClr val="accen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49"/>
          <p:cNvSpPr txBox="1"/>
          <p:nvPr/>
        </p:nvSpPr>
        <p:spPr>
          <a:xfrm>
            <a:off x="509100" y="6278764"/>
            <a:ext cx="6624000" cy="20424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650"/>
              <a:buFont typeface="Arial"/>
              <a:buNone/>
            </a:pPr>
            <a:r>
              <a:rPr lang="en-AU" sz="650" b="0" i="0" u="none" strike="noStrike" cap="none">
                <a:solidFill>
                  <a:srgbClr val="D8224D"/>
                </a:solidFill>
                <a:latin typeface="Calibri"/>
                <a:ea typeface="Calibri"/>
                <a:cs typeface="Calibri"/>
                <a:sym typeface="Calibri"/>
              </a:rPr>
              <a:t>Deakin University CRICOS Provider Code: 00113B</a:t>
            </a:r>
            <a:endParaRPr sz="650" b="0" i="0" u="none" strike="noStrike" cap="none">
              <a:solidFill>
                <a:srgbClr val="D8224D"/>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g"/><Relationship Id="rId7" Type="http://schemas.openxmlformats.org/officeDocument/2006/relationships/hyperlink" Target="https://youngpeoplesfutureslab.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jp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youngpeopleanthropocene.org/" TargetMode="External"/><Relationship Id="rId5" Type="http://schemas.openxmlformats.org/officeDocument/2006/relationships/hyperlink" Target="http://www.avivareed.com/"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hyperlink" Target="https://wiki.mozilla.org/images/5/59/OpenBadges-Working-Paper_012312.pdf" TargetMode="External"/><Relationship Id="rId3" Type="http://schemas.openxmlformats.org/officeDocument/2006/relationships/image" Target="../media/image1.png"/><Relationship Id="rId7" Type="http://schemas.openxmlformats.org/officeDocument/2006/relationships/hyperlink" Target="https://www.education.gov.au/quality-schools-package/resources/review-senior-secondary-pathway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hyperlink" Target="https://youngpeoplesfutureslab.org/project/whittlesea/"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
          <p:cNvPicPr preferRelativeResize="0"/>
          <p:nvPr/>
        </p:nvPicPr>
        <p:blipFill rotWithShape="1">
          <a:blip r:embed="rId3">
            <a:alphaModFix/>
          </a:blip>
          <a:srcRect/>
          <a:stretch/>
        </p:blipFill>
        <p:spPr>
          <a:xfrm>
            <a:off x="9841" y="14685"/>
            <a:ext cx="12182159" cy="6854756"/>
          </a:xfrm>
          <a:prstGeom prst="rect">
            <a:avLst/>
          </a:prstGeom>
          <a:noFill/>
          <a:ln>
            <a:noFill/>
          </a:ln>
        </p:spPr>
      </p:pic>
      <p:pic>
        <p:nvPicPr>
          <p:cNvPr id="255" name="Google Shape;255;p1"/>
          <p:cNvPicPr preferRelativeResize="0"/>
          <p:nvPr/>
        </p:nvPicPr>
        <p:blipFill rotWithShape="1">
          <a:blip r:embed="rId4">
            <a:alphaModFix/>
          </a:blip>
          <a:srcRect/>
          <a:stretch/>
        </p:blipFill>
        <p:spPr>
          <a:xfrm>
            <a:off x="0" y="2360142"/>
            <a:ext cx="5569391" cy="3695586"/>
          </a:xfrm>
          <a:prstGeom prst="rect">
            <a:avLst/>
          </a:prstGeom>
          <a:noFill/>
          <a:ln>
            <a:noFill/>
          </a:ln>
        </p:spPr>
      </p:pic>
      <p:grpSp>
        <p:nvGrpSpPr>
          <p:cNvPr id="256" name="Google Shape;256;p1"/>
          <p:cNvGrpSpPr/>
          <p:nvPr/>
        </p:nvGrpSpPr>
        <p:grpSpPr>
          <a:xfrm>
            <a:off x="9394825" y="373063"/>
            <a:ext cx="2807822" cy="787400"/>
            <a:chOff x="9384178" y="509772"/>
            <a:chExt cx="2807822" cy="787400"/>
          </a:xfrm>
        </p:grpSpPr>
        <p:pic>
          <p:nvPicPr>
            <p:cNvPr id="257" name="Google Shape;257;p1" descr="Background pattern&#10;&#10;Description automatically generated with low confidence"/>
            <p:cNvPicPr preferRelativeResize="0"/>
            <p:nvPr/>
          </p:nvPicPr>
          <p:blipFill rotWithShape="1">
            <a:blip r:embed="rId5">
              <a:alphaModFix/>
            </a:blip>
            <a:srcRect/>
            <a:stretch/>
          </p:blipFill>
          <p:spPr>
            <a:xfrm>
              <a:off x="9384178" y="509772"/>
              <a:ext cx="2807822" cy="787400"/>
            </a:xfrm>
            <a:prstGeom prst="rect">
              <a:avLst/>
            </a:prstGeom>
            <a:noFill/>
            <a:ln>
              <a:noFill/>
            </a:ln>
          </p:spPr>
        </p:pic>
        <p:pic>
          <p:nvPicPr>
            <p:cNvPr id="258" name="Google Shape;258;p1" descr="Logo&#10;&#10;Description automatically generated with medium confidence"/>
            <p:cNvPicPr preferRelativeResize="0"/>
            <p:nvPr/>
          </p:nvPicPr>
          <p:blipFill rotWithShape="1">
            <a:blip r:embed="rId6">
              <a:alphaModFix/>
            </a:blip>
            <a:srcRect/>
            <a:stretch/>
          </p:blipFill>
          <p:spPr>
            <a:xfrm>
              <a:off x="9641968" y="673480"/>
              <a:ext cx="1967399" cy="499740"/>
            </a:xfrm>
            <a:prstGeom prst="rect">
              <a:avLst/>
            </a:prstGeom>
            <a:noFill/>
            <a:ln>
              <a:noFill/>
            </a:ln>
          </p:spPr>
        </p:pic>
      </p:grpSp>
      <p:sp>
        <p:nvSpPr>
          <p:cNvPr id="259" name="Google Shape;259;p1"/>
          <p:cNvSpPr txBox="1">
            <a:spLocks noGrp="1"/>
          </p:cNvSpPr>
          <p:nvPr>
            <p:ph type="title"/>
          </p:nvPr>
        </p:nvSpPr>
        <p:spPr>
          <a:xfrm>
            <a:off x="124315" y="4173856"/>
            <a:ext cx="5028451"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alibri"/>
              <a:buNone/>
            </a:pPr>
            <a:r>
              <a:rPr lang="en-AU" sz="3600">
                <a:solidFill>
                  <a:schemeClr val="lt1"/>
                </a:solidFill>
              </a:rPr>
              <a:t>Co-Designing Young People’s Pathways to Net-Zero Futures</a:t>
            </a:r>
            <a:br>
              <a:rPr lang="en-AU" sz="3600">
                <a:solidFill>
                  <a:schemeClr val="lt1"/>
                </a:solidFill>
              </a:rPr>
            </a:br>
            <a:br>
              <a:rPr lang="en-AU" sz="3600">
                <a:solidFill>
                  <a:schemeClr val="lt1"/>
                </a:solidFill>
              </a:rPr>
            </a:br>
            <a:br>
              <a:rPr lang="en-AU">
                <a:solidFill>
                  <a:schemeClr val="lt1"/>
                </a:solidFill>
              </a:rPr>
            </a:br>
            <a:endParaRPr>
              <a:solidFill>
                <a:schemeClr val="lt1"/>
              </a:solidFill>
            </a:endParaRPr>
          </a:p>
        </p:txBody>
      </p:sp>
      <p:sp>
        <p:nvSpPr>
          <p:cNvPr id="260" name="Google Shape;260;p1"/>
          <p:cNvSpPr txBox="1"/>
          <p:nvPr/>
        </p:nvSpPr>
        <p:spPr>
          <a:xfrm>
            <a:off x="6162436" y="3239613"/>
            <a:ext cx="5905249" cy="34163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AU" sz="2400" b="1" i="0" u="none" strike="noStrike" cap="none">
                <a:solidFill>
                  <a:schemeClr val="lt1"/>
                </a:solidFill>
                <a:latin typeface="Calibri"/>
                <a:ea typeface="Calibri"/>
                <a:cs typeface="Calibri"/>
                <a:sym typeface="Calibri"/>
              </a:rPr>
              <a:t>Peter Kelly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400"/>
              <a:buFont typeface="Arial"/>
              <a:buNone/>
            </a:pPr>
            <a:r>
              <a:rPr lang="en-AU" sz="2400" b="1" i="0" u="none" strike="noStrike" cap="none">
                <a:solidFill>
                  <a:schemeClr val="lt1"/>
                </a:solidFill>
                <a:latin typeface="Calibri"/>
                <a:ea typeface="Calibri"/>
                <a:cs typeface="Calibri"/>
                <a:sym typeface="Calibri"/>
              </a:rPr>
              <a:t>School of Education and Centre for Research for Educational Impact (REDI) Deakin University,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r>
              <a:rPr lang="en-AU" sz="2400" b="1" i="0" u="sng" strike="noStrike" cap="none">
                <a:solidFill>
                  <a:schemeClr val="lt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https://youngpeoplesfutureslab.org</a:t>
            </a:r>
            <a:endParaRPr sz="2400" b="1" i="0" u="none" strike="noStrike" cap="none">
              <a:solidFill>
                <a:schemeClr val="lt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r>
              <a:rPr lang="en-AU" sz="2400" b="1" i="0" u="none" strike="noStrike" cap="none">
                <a:solidFill>
                  <a:schemeClr val="lt1"/>
                </a:solidFill>
                <a:latin typeface="Calibri"/>
                <a:ea typeface="Calibri"/>
                <a:cs typeface="Calibri"/>
                <a:sym typeface="Calibri"/>
              </a:rPr>
              <a:t>youngpeople_sustainablefutures</a:t>
            </a:r>
            <a:endParaRPr sz="2400" b="1" i="0" u="none" strike="noStrike" cap="none">
              <a:solidFill>
                <a:schemeClr val="lt1"/>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r>
              <a:rPr lang="en-AU" sz="2400" b="1"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61" name="Google Shape;261;p1"/>
          <p:cNvPicPr preferRelativeResize="0"/>
          <p:nvPr/>
        </p:nvPicPr>
        <p:blipFill rotWithShape="1">
          <a:blip r:embed="rId8">
            <a:alphaModFix/>
          </a:blip>
          <a:srcRect/>
          <a:stretch/>
        </p:blipFill>
        <p:spPr>
          <a:xfrm>
            <a:off x="7302500" y="5890627"/>
            <a:ext cx="330200" cy="330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2"/>
          <p:cNvSpPr/>
          <p:nvPr/>
        </p:nvSpPr>
        <p:spPr>
          <a:xfrm>
            <a:off x="585293" y="1907049"/>
            <a:ext cx="1670787" cy="542423"/>
          </a:xfrm>
          <a:custGeom>
            <a:avLst/>
            <a:gdLst/>
            <a:ahLst/>
            <a:cxnLst/>
            <a:rect l="l" t="t" r="r" b="b"/>
            <a:pathLst>
              <a:path w="2034183" h="660400" extrusionOk="0">
                <a:moveTo>
                  <a:pt x="1909722" y="660400"/>
                </a:moveTo>
                <a:lnTo>
                  <a:pt x="124460" y="660400"/>
                </a:lnTo>
                <a:cubicBezTo>
                  <a:pt x="55880" y="660400"/>
                  <a:pt x="0" y="604520"/>
                  <a:pt x="0" y="535940"/>
                </a:cubicBezTo>
                <a:lnTo>
                  <a:pt x="0" y="124460"/>
                </a:lnTo>
                <a:cubicBezTo>
                  <a:pt x="0" y="55880"/>
                  <a:pt x="55880" y="0"/>
                  <a:pt x="124460" y="0"/>
                </a:cubicBezTo>
                <a:lnTo>
                  <a:pt x="1909723" y="0"/>
                </a:lnTo>
                <a:cubicBezTo>
                  <a:pt x="1978303" y="0"/>
                  <a:pt x="2034183" y="55880"/>
                  <a:pt x="2034183" y="124460"/>
                </a:cubicBezTo>
                <a:lnTo>
                  <a:pt x="2034183" y="535940"/>
                </a:lnTo>
                <a:cubicBezTo>
                  <a:pt x="2034183" y="604520"/>
                  <a:pt x="1978303" y="660400"/>
                  <a:pt x="1909723" y="660400"/>
                </a:cubicBezTo>
                <a:close/>
              </a:path>
            </a:pathLst>
          </a:custGeom>
          <a:solidFill>
            <a:srgbClr val="CD67B6"/>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357" name="Google Shape;357;p52"/>
          <p:cNvSpPr/>
          <p:nvPr/>
        </p:nvSpPr>
        <p:spPr>
          <a:xfrm>
            <a:off x="585292" y="4129355"/>
            <a:ext cx="2514420" cy="1318112"/>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cxnSp>
        <p:nvCxnSpPr>
          <p:cNvPr id="358" name="Google Shape;358;p52"/>
          <p:cNvCxnSpPr/>
          <p:nvPr/>
        </p:nvCxnSpPr>
        <p:spPr>
          <a:xfrm rot="-5400000">
            <a:off x="373956" y="3273539"/>
            <a:ext cx="1679883" cy="0"/>
          </a:xfrm>
          <a:prstGeom prst="straightConnector1">
            <a:avLst/>
          </a:prstGeom>
          <a:noFill/>
          <a:ln w="47625" cap="flat" cmpd="sng">
            <a:solidFill>
              <a:srgbClr val="2B2A2A"/>
            </a:solidFill>
            <a:prstDash val="dash"/>
            <a:round/>
            <a:headEnd type="none" w="sm" len="sm"/>
            <a:tailEnd type="none" w="sm" len="sm"/>
          </a:ln>
        </p:spPr>
      </p:cxnSp>
      <p:sp>
        <p:nvSpPr>
          <p:cNvPr id="359" name="Google Shape;359;p52"/>
          <p:cNvSpPr/>
          <p:nvPr/>
        </p:nvSpPr>
        <p:spPr>
          <a:xfrm>
            <a:off x="585292" y="2713185"/>
            <a:ext cx="1257211" cy="1152459"/>
          </a:xfrm>
          <a:custGeom>
            <a:avLst/>
            <a:gdLst/>
            <a:ahLst/>
            <a:cxnLst/>
            <a:rect l="l" t="t" r="r" b="b"/>
            <a:pathLst>
              <a:path w="1530653" h="1403119" extrusionOk="0">
                <a:moveTo>
                  <a:pt x="1406192" y="1403119"/>
                </a:moveTo>
                <a:lnTo>
                  <a:pt x="124460" y="1403119"/>
                </a:lnTo>
                <a:cubicBezTo>
                  <a:pt x="55880" y="1403119"/>
                  <a:pt x="0" y="1347239"/>
                  <a:pt x="0" y="1278659"/>
                </a:cubicBezTo>
                <a:lnTo>
                  <a:pt x="0" y="124460"/>
                </a:lnTo>
                <a:cubicBezTo>
                  <a:pt x="0" y="55880"/>
                  <a:pt x="55880" y="0"/>
                  <a:pt x="124460" y="0"/>
                </a:cubicBezTo>
                <a:lnTo>
                  <a:pt x="1406193" y="0"/>
                </a:lnTo>
                <a:cubicBezTo>
                  <a:pt x="1474772" y="0"/>
                  <a:pt x="1530653" y="55880"/>
                  <a:pt x="1530653" y="124460"/>
                </a:cubicBezTo>
                <a:lnTo>
                  <a:pt x="1530653" y="1278659"/>
                </a:lnTo>
                <a:cubicBezTo>
                  <a:pt x="1530653" y="1347239"/>
                  <a:pt x="1474772" y="1403119"/>
                  <a:pt x="1406193" y="1403119"/>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cxnSp>
        <p:nvCxnSpPr>
          <p:cNvPr id="360" name="Google Shape;360;p52"/>
          <p:cNvCxnSpPr/>
          <p:nvPr/>
        </p:nvCxnSpPr>
        <p:spPr>
          <a:xfrm>
            <a:off x="1842502" y="3273539"/>
            <a:ext cx="7372009" cy="0"/>
          </a:xfrm>
          <a:prstGeom prst="straightConnector1">
            <a:avLst/>
          </a:prstGeom>
          <a:noFill/>
          <a:ln w="47625" cap="flat" cmpd="sng">
            <a:solidFill>
              <a:srgbClr val="2B2A2A"/>
            </a:solidFill>
            <a:prstDash val="dash"/>
            <a:round/>
            <a:headEnd type="none" w="sm" len="sm"/>
            <a:tailEnd type="none" w="sm" len="sm"/>
          </a:ln>
        </p:spPr>
      </p:cxnSp>
      <p:sp>
        <p:nvSpPr>
          <p:cNvPr id="361" name="Google Shape;361;p52"/>
          <p:cNvSpPr/>
          <p:nvPr/>
        </p:nvSpPr>
        <p:spPr>
          <a:xfrm>
            <a:off x="3420958" y="1907049"/>
            <a:ext cx="1670787" cy="542423"/>
          </a:xfrm>
          <a:custGeom>
            <a:avLst/>
            <a:gdLst/>
            <a:ahLst/>
            <a:cxnLst/>
            <a:rect l="l" t="t" r="r" b="b"/>
            <a:pathLst>
              <a:path w="2034183" h="660400" extrusionOk="0">
                <a:moveTo>
                  <a:pt x="1909722" y="660400"/>
                </a:moveTo>
                <a:lnTo>
                  <a:pt x="124460" y="660400"/>
                </a:lnTo>
                <a:cubicBezTo>
                  <a:pt x="55880" y="660400"/>
                  <a:pt x="0" y="604520"/>
                  <a:pt x="0" y="535940"/>
                </a:cubicBezTo>
                <a:lnTo>
                  <a:pt x="0" y="124460"/>
                </a:lnTo>
                <a:cubicBezTo>
                  <a:pt x="0" y="55880"/>
                  <a:pt x="55880" y="0"/>
                  <a:pt x="124460" y="0"/>
                </a:cubicBezTo>
                <a:lnTo>
                  <a:pt x="1909723" y="0"/>
                </a:lnTo>
                <a:cubicBezTo>
                  <a:pt x="1978303" y="0"/>
                  <a:pt x="2034183" y="55880"/>
                  <a:pt x="2034183" y="124460"/>
                </a:cubicBezTo>
                <a:lnTo>
                  <a:pt x="2034183" y="535940"/>
                </a:lnTo>
                <a:cubicBezTo>
                  <a:pt x="2034183" y="604520"/>
                  <a:pt x="1978303" y="660400"/>
                  <a:pt x="1909723" y="660400"/>
                </a:cubicBezTo>
                <a:close/>
              </a:path>
            </a:pathLst>
          </a:custGeom>
          <a:solidFill>
            <a:srgbClr val="CD67B6"/>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362" name="Google Shape;362;p52"/>
          <p:cNvSpPr/>
          <p:nvPr/>
        </p:nvSpPr>
        <p:spPr>
          <a:xfrm>
            <a:off x="3420957" y="4129355"/>
            <a:ext cx="2514420" cy="1318112"/>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29A1B2"/>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cxnSp>
        <p:nvCxnSpPr>
          <p:cNvPr id="363" name="Google Shape;363;p52"/>
          <p:cNvCxnSpPr/>
          <p:nvPr/>
        </p:nvCxnSpPr>
        <p:spPr>
          <a:xfrm rot="-5400000">
            <a:off x="3209621" y="3273539"/>
            <a:ext cx="1679883" cy="0"/>
          </a:xfrm>
          <a:prstGeom prst="straightConnector1">
            <a:avLst/>
          </a:prstGeom>
          <a:noFill/>
          <a:ln w="47625" cap="flat" cmpd="sng">
            <a:solidFill>
              <a:srgbClr val="2B2A2A"/>
            </a:solidFill>
            <a:prstDash val="dash"/>
            <a:round/>
            <a:headEnd type="none" w="sm" len="sm"/>
            <a:tailEnd type="none" w="sm" len="sm"/>
          </a:ln>
        </p:spPr>
      </p:cxnSp>
      <p:sp>
        <p:nvSpPr>
          <p:cNvPr id="364" name="Google Shape;364;p52"/>
          <p:cNvSpPr/>
          <p:nvPr/>
        </p:nvSpPr>
        <p:spPr>
          <a:xfrm>
            <a:off x="3420957" y="2713185"/>
            <a:ext cx="1257211" cy="1152459"/>
          </a:xfrm>
          <a:custGeom>
            <a:avLst/>
            <a:gdLst/>
            <a:ahLst/>
            <a:cxnLst/>
            <a:rect l="l" t="t" r="r" b="b"/>
            <a:pathLst>
              <a:path w="1530653" h="1403119" extrusionOk="0">
                <a:moveTo>
                  <a:pt x="1406192" y="1403119"/>
                </a:moveTo>
                <a:lnTo>
                  <a:pt x="124460" y="1403119"/>
                </a:lnTo>
                <a:cubicBezTo>
                  <a:pt x="55880" y="1403119"/>
                  <a:pt x="0" y="1347239"/>
                  <a:pt x="0" y="1278659"/>
                </a:cubicBezTo>
                <a:lnTo>
                  <a:pt x="0" y="124460"/>
                </a:lnTo>
                <a:cubicBezTo>
                  <a:pt x="0" y="55880"/>
                  <a:pt x="55880" y="0"/>
                  <a:pt x="124460" y="0"/>
                </a:cubicBezTo>
                <a:lnTo>
                  <a:pt x="1406193" y="0"/>
                </a:lnTo>
                <a:cubicBezTo>
                  <a:pt x="1474772" y="0"/>
                  <a:pt x="1530653" y="55880"/>
                  <a:pt x="1530653" y="124460"/>
                </a:cubicBezTo>
                <a:lnTo>
                  <a:pt x="1530653" y="1278659"/>
                </a:lnTo>
                <a:cubicBezTo>
                  <a:pt x="1530653" y="1347239"/>
                  <a:pt x="1474772" y="1403119"/>
                  <a:pt x="1406193" y="1403119"/>
                </a:cubicBezTo>
                <a:close/>
              </a:path>
            </a:pathLst>
          </a:custGeom>
          <a:solidFill>
            <a:schemeClr val="accent3"/>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365" name="Google Shape;365;p52"/>
          <p:cNvSpPr/>
          <p:nvPr/>
        </p:nvSpPr>
        <p:spPr>
          <a:xfrm>
            <a:off x="6256623" y="1907049"/>
            <a:ext cx="1670787" cy="542423"/>
          </a:xfrm>
          <a:custGeom>
            <a:avLst/>
            <a:gdLst/>
            <a:ahLst/>
            <a:cxnLst/>
            <a:rect l="l" t="t" r="r" b="b"/>
            <a:pathLst>
              <a:path w="2034183" h="660400" extrusionOk="0">
                <a:moveTo>
                  <a:pt x="1909722" y="660400"/>
                </a:moveTo>
                <a:lnTo>
                  <a:pt x="124460" y="660400"/>
                </a:lnTo>
                <a:cubicBezTo>
                  <a:pt x="55880" y="660400"/>
                  <a:pt x="0" y="604520"/>
                  <a:pt x="0" y="535940"/>
                </a:cubicBezTo>
                <a:lnTo>
                  <a:pt x="0" y="124460"/>
                </a:lnTo>
                <a:cubicBezTo>
                  <a:pt x="0" y="55880"/>
                  <a:pt x="55880" y="0"/>
                  <a:pt x="124460" y="0"/>
                </a:cubicBezTo>
                <a:lnTo>
                  <a:pt x="1909723" y="0"/>
                </a:lnTo>
                <a:cubicBezTo>
                  <a:pt x="1978303" y="0"/>
                  <a:pt x="2034183" y="55880"/>
                  <a:pt x="2034183" y="124460"/>
                </a:cubicBezTo>
                <a:lnTo>
                  <a:pt x="2034183" y="535940"/>
                </a:lnTo>
                <a:cubicBezTo>
                  <a:pt x="2034183" y="604520"/>
                  <a:pt x="1978303" y="660400"/>
                  <a:pt x="1909723" y="660400"/>
                </a:cubicBezTo>
                <a:close/>
              </a:path>
            </a:pathLst>
          </a:custGeom>
          <a:solidFill>
            <a:srgbClr val="CD67B6"/>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366" name="Google Shape;366;p52"/>
          <p:cNvSpPr/>
          <p:nvPr/>
        </p:nvSpPr>
        <p:spPr>
          <a:xfrm>
            <a:off x="6256623" y="4129355"/>
            <a:ext cx="2514420" cy="1318112"/>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cxnSp>
        <p:nvCxnSpPr>
          <p:cNvPr id="367" name="Google Shape;367;p52"/>
          <p:cNvCxnSpPr/>
          <p:nvPr/>
        </p:nvCxnSpPr>
        <p:spPr>
          <a:xfrm rot="-5400000">
            <a:off x="6045287" y="3273539"/>
            <a:ext cx="1679883" cy="0"/>
          </a:xfrm>
          <a:prstGeom prst="straightConnector1">
            <a:avLst/>
          </a:prstGeom>
          <a:noFill/>
          <a:ln w="47625" cap="flat" cmpd="sng">
            <a:solidFill>
              <a:srgbClr val="2B2A2A"/>
            </a:solidFill>
            <a:prstDash val="dash"/>
            <a:round/>
            <a:headEnd type="none" w="sm" len="sm"/>
            <a:tailEnd type="none" w="sm" len="sm"/>
          </a:ln>
        </p:spPr>
      </p:cxnSp>
      <p:sp>
        <p:nvSpPr>
          <p:cNvPr id="368" name="Google Shape;368;p52"/>
          <p:cNvSpPr/>
          <p:nvPr/>
        </p:nvSpPr>
        <p:spPr>
          <a:xfrm>
            <a:off x="6256623" y="2713185"/>
            <a:ext cx="1257211" cy="1152459"/>
          </a:xfrm>
          <a:custGeom>
            <a:avLst/>
            <a:gdLst/>
            <a:ahLst/>
            <a:cxnLst/>
            <a:rect l="l" t="t" r="r" b="b"/>
            <a:pathLst>
              <a:path w="1530653" h="1403119" extrusionOk="0">
                <a:moveTo>
                  <a:pt x="1406192" y="1403119"/>
                </a:moveTo>
                <a:lnTo>
                  <a:pt x="124460" y="1403119"/>
                </a:lnTo>
                <a:cubicBezTo>
                  <a:pt x="55880" y="1403119"/>
                  <a:pt x="0" y="1347239"/>
                  <a:pt x="0" y="1278659"/>
                </a:cubicBezTo>
                <a:lnTo>
                  <a:pt x="0" y="124460"/>
                </a:lnTo>
                <a:cubicBezTo>
                  <a:pt x="0" y="55880"/>
                  <a:pt x="55880" y="0"/>
                  <a:pt x="124460" y="0"/>
                </a:cubicBezTo>
                <a:lnTo>
                  <a:pt x="1406193" y="0"/>
                </a:lnTo>
                <a:cubicBezTo>
                  <a:pt x="1474772" y="0"/>
                  <a:pt x="1530653" y="55880"/>
                  <a:pt x="1530653" y="124460"/>
                </a:cubicBezTo>
                <a:lnTo>
                  <a:pt x="1530653" y="1278659"/>
                </a:lnTo>
                <a:cubicBezTo>
                  <a:pt x="1530653" y="1347239"/>
                  <a:pt x="1474772" y="1403119"/>
                  <a:pt x="1406193" y="1403119"/>
                </a:cubicBezTo>
                <a:close/>
              </a:path>
            </a:pathLst>
          </a:custGeom>
          <a:solidFill>
            <a:srgbClr val="FFFFFF"/>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369" name="Google Shape;369;p52"/>
          <p:cNvSpPr/>
          <p:nvPr/>
        </p:nvSpPr>
        <p:spPr>
          <a:xfrm>
            <a:off x="9092289" y="1907049"/>
            <a:ext cx="1670787" cy="542423"/>
          </a:xfrm>
          <a:custGeom>
            <a:avLst/>
            <a:gdLst/>
            <a:ahLst/>
            <a:cxnLst/>
            <a:rect l="l" t="t" r="r" b="b"/>
            <a:pathLst>
              <a:path w="2034183" h="660400" extrusionOk="0">
                <a:moveTo>
                  <a:pt x="1909722" y="660400"/>
                </a:moveTo>
                <a:lnTo>
                  <a:pt x="124460" y="660400"/>
                </a:lnTo>
                <a:cubicBezTo>
                  <a:pt x="55880" y="660400"/>
                  <a:pt x="0" y="604520"/>
                  <a:pt x="0" y="535940"/>
                </a:cubicBezTo>
                <a:lnTo>
                  <a:pt x="0" y="124460"/>
                </a:lnTo>
                <a:cubicBezTo>
                  <a:pt x="0" y="55880"/>
                  <a:pt x="55880" y="0"/>
                  <a:pt x="124460" y="0"/>
                </a:cubicBezTo>
                <a:lnTo>
                  <a:pt x="1909723" y="0"/>
                </a:lnTo>
                <a:cubicBezTo>
                  <a:pt x="1978303" y="0"/>
                  <a:pt x="2034183" y="55880"/>
                  <a:pt x="2034183" y="124460"/>
                </a:cubicBezTo>
                <a:lnTo>
                  <a:pt x="2034183" y="535940"/>
                </a:lnTo>
                <a:cubicBezTo>
                  <a:pt x="2034183" y="604520"/>
                  <a:pt x="1978303" y="660400"/>
                  <a:pt x="1909723" y="660400"/>
                </a:cubicBezTo>
                <a:close/>
              </a:path>
            </a:pathLst>
          </a:custGeom>
          <a:solidFill>
            <a:srgbClr val="CD67B6"/>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370" name="Google Shape;370;p52"/>
          <p:cNvSpPr/>
          <p:nvPr/>
        </p:nvSpPr>
        <p:spPr>
          <a:xfrm>
            <a:off x="9092288" y="4129355"/>
            <a:ext cx="2514420" cy="1318112"/>
          </a:xfrm>
          <a:custGeom>
            <a:avLst/>
            <a:gdLst/>
            <a:ahLst/>
            <a:cxnLst/>
            <a:rect l="l" t="t" r="r" b="b"/>
            <a:pathLst>
              <a:path w="1686329" h="884009" extrusionOk="0">
                <a:moveTo>
                  <a:pt x="1561869" y="884008"/>
                </a:moveTo>
                <a:lnTo>
                  <a:pt x="124460" y="884008"/>
                </a:lnTo>
                <a:cubicBezTo>
                  <a:pt x="55880" y="884008"/>
                  <a:pt x="0" y="828129"/>
                  <a:pt x="0" y="759548"/>
                </a:cubicBezTo>
                <a:lnTo>
                  <a:pt x="0" y="124460"/>
                </a:lnTo>
                <a:cubicBezTo>
                  <a:pt x="0" y="55880"/>
                  <a:pt x="55880" y="0"/>
                  <a:pt x="124460" y="0"/>
                </a:cubicBezTo>
                <a:lnTo>
                  <a:pt x="1561869" y="0"/>
                </a:lnTo>
                <a:cubicBezTo>
                  <a:pt x="1630449" y="0"/>
                  <a:pt x="1686329" y="55880"/>
                  <a:pt x="1686329" y="124460"/>
                </a:cubicBezTo>
                <a:lnTo>
                  <a:pt x="1686329" y="759549"/>
                </a:lnTo>
                <a:cubicBezTo>
                  <a:pt x="1686329" y="828129"/>
                  <a:pt x="1630449" y="884009"/>
                  <a:pt x="1561869" y="884009"/>
                </a:cubicBezTo>
                <a:close/>
              </a:path>
            </a:pathLst>
          </a:custGeom>
          <a:solidFill>
            <a:srgbClr val="29A1B2"/>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cxnSp>
        <p:nvCxnSpPr>
          <p:cNvPr id="371" name="Google Shape;371;p52"/>
          <p:cNvCxnSpPr/>
          <p:nvPr/>
        </p:nvCxnSpPr>
        <p:spPr>
          <a:xfrm rot="-5400000">
            <a:off x="8880952" y="3273539"/>
            <a:ext cx="1679883" cy="0"/>
          </a:xfrm>
          <a:prstGeom prst="straightConnector1">
            <a:avLst/>
          </a:prstGeom>
          <a:noFill/>
          <a:ln w="47625" cap="flat" cmpd="sng">
            <a:solidFill>
              <a:srgbClr val="2B2A2A"/>
            </a:solidFill>
            <a:prstDash val="dash"/>
            <a:round/>
            <a:headEnd type="none" w="sm" len="sm"/>
            <a:tailEnd type="none" w="sm" len="sm"/>
          </a:ln>
        </p:spPr>
      </p:cxnSp>
      <p:sp>
        <p:nvSpPr>
          <p:cNvPr id="372" name="Google Shape;372;p52"/>
          <p:cNvSpPr/>
          <p:nvPr/>
        </p:nvSpPr>
        <p:spPr>
          <a:xfrm>
            <a:off x="9092288" y="2713185"/>
            <a:ext cx="1257211" cy="1152459"/>
          </a:xfrm>
          <a:custGeom>
            <a:avLst/>
            <a:gdLst/>
            <a:ahLst/>
            <a:cxnLst/>
            <a:rect l="l" t="t" r="r" b="b"/>
            <a:pathLst>
              <a:path w="1530653" h="1403119" extrusionOk="0">
                <a:moveTo>
                  <a:pt x="1406192" y="1403119"/>
                </a:moveTo>
                <a:lnTo>
                  <a:pt x="124460" y="1403119"/>
                </a:lnTo>
                <a:cubicBezTo>
                  <a:pt x="55880" y="1403119"/>
                  <a:pt x="0" y="1347239"/>
                  <a:pt x="0" y="1278659"/>
                </a:cubicBezTo>
                <a:lnTo>
                  <a:pt x="0" y="124460"/>
                </a:lnTo>
                <a:cubicBezTo>
                  <a:pt x="0" y="55880"/>
                  <a:pt x="55880" y="0"/>
                  <a:pt x="124460" y="0"/>
                </a:cubicBezTo>
                <a:lnTo>
                  <a:pt x="1406193" y="0"/>
                </a:lnTo>
                <a:cubicBezTo>
                  <a:pt x="1474772" y="0"/>
                  <a:pt x="1530653" y="55880"/>
                  <a:pt x="1530653" y="124460"/>
                </a:cubicBezTo>
                <a:lnTo>
                  <a:pt x="1530653" y="1278659"/>
                </a:lnTo>
                <a:cubicBezTo>
                  <a:pt x="1530653" y="1347239"/>
                  <a:pt x="1474772" y="1403119"/>
                  <a:pt x="1406193" y="1403119"/>
                </a:cubicBezTo>
                <a:close/>
              </a:path>
            </a:pathLst>
          </a:custGeom>
          <a:solidFill>
            <a:schemeClr val="accent3"/>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00000"/>
              </a:solidFill>
              <a:latin typeface="Arial"/>
              <a:ea typeface="Arial"/>
              <a:cs typeface="Arial"/>
              <a:sym typeface="Arial"/>
            </a:endParaRPr>
          </a:p>
        </p:txBody>
      </p:sp>
      <p:sp>
        <p:nvSpPr>
          <p:cNvPr id="373" name="Google Shape;373;p52"/>
          <p:cNvSpPr/>
          <p:nvPr/>
        </p:nvSpPr>
        <p:spPr>
          <a:xfrm>
            <a:off x="772044" y="2831258"/>
            <a:ext cx="915458" cy="884561"/>
          </a:xfrm>
          <a:custGeom>
            <a:avLst/>
            <a:gdLst/>
            <a:ahLst/>
            <a:cxnLst/>
            <a:rect l="l" t="t" r="r" b="b"/>
            <a:pathLst>
              <a:path w="1373187" h="1326841" extrusionOk="0">
                <a:moveTo>
                  <a:pt x="0" y="0"/>
                </a:moveTo>
                <a:lnTo>
                  <a:pt x="1373186" y="0"/>
                </a:lnTo>
                <a:lnTo>
                  <a:pt x="1373186" y="1326841"/>
                </a:lnTo>
                <a:lnTo>
                  <a:pt x="0" y="1326841"/>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52"/>
          <p:cNvSpPr/>
          <p:nvPr/>
        </p:nvSpPr>
        <p:spPr>
          <a:xfrm>
            <a:off x="3646747" y="2826172"/>
            <a:ext cx="837381" cy="889647"/>
          </a:xfrm>
          <a:custGeom>
            <a:avLst/>
            <a:gdLst/>
            <a:ahLst/>
            <a:cxnLst/>
            <a:rect l="l" t="t" r="r" b="b"/>
            <a:pathLst>
              <a:path w="1256071" h="1334471" extrusionOk="0">
                <a:moveTo>
                  <a:pt x="0" y="0"/>
                </a:moveTo>
                <a:lnTo>
                  <a:pt x="1256072" y="0"/>
                </a:lnTo>
                <a:lnTo>
                  <a:pt x="1256072" y="1334471"/>
                </a:lnTo>
                <a:lnTo>
                  <a:pt x="0" y="13344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52"/>
          <p:cNvSpPr/>
          <p:nvPr/>
        </p:nvSpPr>
        <p:spPr>
          <a:xfrm>
            <a:off x="6543884" y="2831258"/>
            <a:ext cx="682687" cy="1012310"/>
          </a:xfrm>
          <a:custGeom>
            <a:avLst/>
            <a:gdLst/>
            <a:ahLst/>
            <a:cxnLst/>
            <a:rect l="l" t="t" r="r" b="b"/>
            <a:pathLst>
              <a:path w="1024030" h="1518465" extrusionOk="0">
                <a:moveTo>
                  <a:pt x="0" y="0"/>
                </a:moveTo>
                <a:lnTo>
                  <a:pt x="1024030" y="0"/>
                </a:lnTo>
                <a:lnTo>
                  <a:pt x="1024030" y="1518465"/>
                </a:lnTo>
                <a:lnTo>
                  <a:pt x="0" y="151846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52"/>
          <p:cNvSpPr txBox="1"/>
          <p:nvPr/>
        </p:nvSpPr>
        <p:spPr>
          <a:xfrm>
            <a:off x="585292" y="690690"/>
            <a:ext cx="6928542" cy="64633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000"/>
              <a:buFont typeface="Arial"/>
              <a:buNone/>
            </a:pPr>
            <a:r>
              <a:rPr lang="en-AU" sz="3000" b="0" i="0" u="none" strike="noStrike" cap="none">
                <a:solidFill>
                  <a:srgbClr val="CA2148"/>
                </a:solidFill>
                <a:latin typeface="Calibri"/>
                <a:ea typeface="Calibri"/>
                <a:cs typeface="Calibri"/>
                <a:sym typeface="Calibri"/>
              </a:rPr>
              <a:t>Micro-credentials: How they work</a:t>
            </a:r>
            <a:endParaRPr sz="933" b="0" i="0" u="none" strike="noStrike" cap="none">
              <a:solidFill>
                <a:schemeClr val="accent3"/>
              </a:solidFill>
              <a:latin typeface="Calibri"/>
              <a:ea typeface="Calibri"/>
              <a:cs typeface="Calibri"/>
              <a:sym typeface="Calibri"/>
            </a:endParaRPr>
          </a:p>
        </p:txBody>
      </p:sp>
      <p:sp>
        <p:nvSpPr>
          <p:cNvPr id="377" name="Google Shape;377;p52"/>
          <p:cNvSpPr txBox="1"/>
          <p:nvPr/>
        </p:nvSpPr>
        <p:spPr>
          <a:xfrm>
            <a:off x="875833" y="1992417"/>
            <a:ext cx="1089707" cy="40197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1866"/>
              <a:buFont typeface="Arial"/>
              <a:buNone/>
            </a:pPr>
            <a:r>
              <a:rPr lang="en-AU" sz="1866" b="1" i="0" u="none" strike="noStrike" cap="none">
                <a:solidFill>
                  <a:srgbClr val="F4F4F3"/>
                </a:solidFill>
                <a:latin typeface="Barlow SemiBold"/>
                <a:ea typeface="Barlow SemiBold"/>
                <a:cs typeface="Barlow SemiBold"/>
                <a:sym typeface="Barlow SemiBold"/>
              </a:rPr>
              <a:t>Learning</a:t>
            </a:r>
            <a:endParaRPr sz="933" b="0" i="0" u="none" strike="noStrike" cap="none">
              <a:solidFill>
                <a:srgbClr val="000000"/>
              </a:solidFill>
              <a:latin typeface="Arial"/>
              <a:ea typeface="Arial"/>
              <a:cs typeface="Arial"/>
              <a:sym typeface="Arial"/>
            </a:endParaRPr>
          </a:p>
        </p:txBody>
      </p:sp>
      <p:sp>
        <p:nvSpPr>
          <p:cNvPr id="378" name="Google Shape;378;p52"/>
          <p:cNvSpPr txBox="1"/>
          <p:nvPr/>
        </p:nvSpPr>
        <p:spPr>
          <a:xfrm>
            <a:off x="751311" y="4249752"/>
            <a:ext cx="2256896"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AU" sz="1200" b="0" i="0" u="none" strike="noStrike" cap="none">
                <a:solidFill>
                  <a:srgbClr val="2B2A2A"/>
                </a:solidFill>
                <a:latin typeface="Barlow"/>
                <a:ea typeface="Barlow"/>
                <a:cs typeface="Barlow"/>
                <a:sym typeface="Barlow"/>
              </a:rPr>
              <a:t>A short course or a formalised, structured program that already exists or is built to create social, cultural, economic value. </a:t>
            </a:r>
            <a:endParaRPr sz="933"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endParaRPr sz="1200" b="0" i="0" u="none" strike="noStrike" cap="none">
              <a:solidFill>
                <a:srgbClr val="2B2A2A"/>
              </a:solidFill>
              <a:latin typeface="Barlow"/>
              <a:ea typeface="Barlow"/>
              <a:cs typeface="Barlow"/>
              <a:sym typeface="Barlow"/>
            </a:endParaRPr>
          </a:p>
        </p:txBody>
      </p:sp>
      <p:sp>
        <p:nvSpPr>
          <p:cNvPr id="379" name="Google Shape;379;p52"/>
          <p:cNvSpPr txBox="1"/>
          <p:nvPr/>
        </p:nvSpPr>
        <p:spPr>
          <a:xfrm>
            <a:off x="3521465" y="1992417"/>
            <a:ext cx="1426979" cy="401970"/>
          </a:xfrm>
          <a:prstGeom prst="rect">
            <a:avLst/>
          </a:prstGeom>
          <a:solidFill>
            <a:srgbClr val="CD67B6"/>
          </a:solid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1866"/>
              <a:buFont typeface="Arial"/>
              <a:buNone/>
            </a:pPr>
            <a:r>
              <a:rPr lang="en-AU" sz="1866" b="1" i="0" u="none" strike="noStrike" cap="none">
                <a:solidFill>
                  <a:srgbClr val="F4F4F3"/>
                </a:solidFill>
                <a:latin typeface="Barlow SemiBold"/>
                <a:ea typeface="Barlow SemiBold"/>
                <a:cs typeface="Barlow SemiBold"/>
                <a:sym typeface="Barlow SemiBold"/>
              </a:rPr>
              <a:t>Assessment</a:t>
            </a:r>
            <a:endParaRPr sz="933" b="0" i="0" u="none" strike="noStrike" cap="none">
              <a:solidFill>
                <a:srgbClr val="000000"/>
              </a:solidFill>
              <a:latin typeface="Arial"/>
              <a:ea typeface="Arial"/>
              <a:cs typeface="Arial"/>
              <a:sym typeface="Arial"/>
            </a:endParaRPr>
          </a:p>
        </p:txBody>
      </p:sp>
      <p:sp>
        <p:nvSpPr>
          <p:cNvPr id="380" name="Google Shape;380;p52"/>
          <p:cNvSpPr txBox="1"/>
          <p:nvPr/>
        </p:nvSpPr>
        <p:spPr>
          <a:xfrm>
            <a:off x="3586977" y="4352801"/>
            <a:ext cx="2256896" cy="103412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AU" sz="1200" b="0" i="0" u="none" strike="noStrike" cap="none">
                <a:solidFill>
                  <a:srgbClr val="F4F4F3"/>
                </a:solidFill>
                <a:latin typeface="Barlow Medium"/>
                <a:ea typeface="Barlow Medium"/>
                <a:cs typeface="Barlow Medium"/>
                <a:sym typeface="Barlow Medium"/>
              </a:rPr>
              <a:t>Value created needs to be assessed by someone, somewhere, somehow</a:t>
            </a:r>
            <a:endParaRPr sz="933"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endParaRPr sz="1200" b="0" i="0" u="none" strike="noStrike" cap="none">
              <a:solidFill>
                <a:srgbClr val="F4F4F3"/>
              </a:solidFill>
              <a:latin typeface="Barlow Medium"/>
              <a:ea typeface="Barlow Medium"/>
              <a:cs typeface="Barlow Medium"/>
              <a:sym typeface="Barlow Medium"/>
            </a:endParaRPr>
          </a:p>
        </p:txBody>
      </p:sp>
      <p:sp>
        <p:nvSpPr>
          <p:cNvPr id="381" name="Google Shape;381;p52"/>
          <p:cNvSpPr txBox="1"/>
          <p:nvPr/>
        </p:nvSpPr>
        <p:spPr>
          <a:xfrm>
            <a:off x="6298499" y="1992417"/>
            <a:ext cx="1587036" cy="401970"/>
          </a:xfrm>
          <a:prstGeom prst="rect">
            <a:avLst/>
          </a:prstGeom>
          <a:solidFill>
            <a:srgbClr val="CD67B6"/>
          </a:solid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1866"/>
              <a:buFont typeface="Arial"/>
              <a:buNone/>
            </a:pPr>
            <a:r>
              <a:rPr lang="en-AU" sz="1866" b="1" i="0" u="none" strike="noStrike" cap="none">
                <a:solidFill>
                  <a:srgbClr val="F4F4F3"/>
                </a:solidFill>
                <a:latin typeface="Barlow SemiBold"/>
                <a:ea typeface="Barlow SemiBold"/>
                <a:cs typeface="Barlow SemiBold"/>
                <a:sym typeface="Barlow SemiBold"/>
              </a:rPr>
              <a:t>Digital badge</a:t>
            </a:r>
            <a:endParaRPr sz="933" b="0" i="0" u="none" strike="noStrike" cap="none">
              <a:solidFill>
                <a:srgbClr val="000000"/>
              </a:solidFill>
              <a:latin typeface="Arial"/>
              <a:ea typeface="Arial"/>
              <a:cs typeface="Arial"/>
              <a:sym typeface="Arial"/>
            </a:endParaRPr>
          </a:p>
        </p:txBody>
      </p:sp>
      <p:sp>
        <p:nvSpPr>
          <p:cNvPr id="382" name="Google Shape;382;p52"/>
          <p:cNvSpPr txBox="1"/>
          <p:nvPr/>
        </p:nvSpPr>
        <p:spPr>
          <a:xfrm>
            <a:off x="6424327" y="4250006"/>
            <a:ext cx="2256896"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AU" sz="1200" b="0" i="0" u="none" strike="noStrike" cap="none">
                <a:solidFill>
                  <a:srgbClr val="2B2A2A"/>
                </a:solidFill>
                <a:latin typeface="Barlow Medium"/>
                <a:ea typeface="Barlow Medium"/>
                <a:cs typeface="Barlow Medium"/>
                <a:sym typeface="Barlow Medium"/>
              </a:rPr>
              <a:t>A means for signalling the skills, capabilities, forms of value created in a short course/micro-cred.</a:t>
            </a:r>
            <a:endParaRPr sz="933"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endParaRPr sz="1200" b="0" i="0" u="none" strike="noStrike" cap="none">
              <a:solidFill>
                <a:srgbClr val="2B2A2A"/>
              </a:solidFill>
              <a:latin typeface="Barlow Medium"/>
              <a:ea typeface="Barlow Medium"/>
              <a:cs typeface="Barlow Medium"/>
              <a:sym typeface="Barlow Medium"/>
            </a:endParaRPr>
          </a:p>
        </p:txBody>
      </p:sp>
      <p:sp>
        <p:nvSpPr>
          <p:cNvPr id="383" name="Google Shape;383;p52"/>
          <p:cNvSpPr txBox="1"/>
          <p:nvPr/>
        </p:nvSpPr>
        <p:spPr>
          <a:xfrm>
            <a:off x="9165839" y="1992417"/>
            <a:ext cx="1523685" cy="401970"/>
          </a:xfrm>
          <a:prstGeom prst="rect">
            <a:avLst/>
          </a:prstGeom>
          <a:solidFill>
            <a:srgbClr val="CD67B6"/>
          </a:solid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Clr>
                <a:srgbClr val="000000"/>
              </a:buClr>
              <a:buSzPts val="1866"/>
              <a:buFont typeface="Arial"/>
              <a:buNone/>
            </a:pPr>
            <a:r>
              <a:rPr lang="en-AU" sz="1866" b="1" i="0" u="none" strike="noStrike" cap="none">
                <a:solidFill>
                  <a:srgbClr val="F4F4F3"/>
                </a:solidFill>
                <a:latin typeface="Barlow SemiBold"/>
                <a:ea typeface="Barlow SemiBold"/>
                <a:cs typeface="Barlow SemiBold"/>
                <a:sym typeface="Barlow SemiBold"/>
              </a:rPr>
              <a:t>Governance</a:t>
            </a:r>
            <a:endParaRPr sz="933" b="0" i="0" u="none" strike="noStrike" cap="none">
              <a:solidFill>
                <a:srgbClr val="000000"/>
              </a:solidFill>
              <a:latin typeface="Arial"/>
              <a:ea typeface="Arial"/>
              <a:cs typeface="Arial"/>
              <a:sym typeface="Arial"/>
            </a:endParaRPr>
          </a:p>
        </p:txBody>
      </p:sp>
      <p:sp>
        <p:nvSpPr>
          <p:cNvPr id="384" name="Google Shape;384;p52"/>
          <p:cNvSpPr txBox="1"/>
          <p:nvPr/>
        </p:nvSpPr>
        <p:spPr>
          <a:xfrm>
            <a:off x="9259993" y="4224606"/>
            <a:ext cx="2256896"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200"/>
              <a:buFont typeface="Arial"/>
              <a:buNone/>
            </a:pPr>
            <a:r>
              <a:rPr lang="en-AU" sz="1200" b="0" i="0" u="none" strike="noStrike" cap="none">
                <a:solidFill>
                  <a:srgbClr val="F4F4F3"/>
                </a:solidFill>
                <a:latin typeface="Barlow Medium"/>
                <a:ea typeface="Barlow Medium"/>
                <a:cs typeface="Barlow Medium"/>
                <a:sym typeface="Barlow Medium"/>
              </a:rPr>
              <a:t>Ongoing conduct and assessment needs to be governed in a way that maintains trust and integrity in the value created and signalled. </a:t>
            </a:r>
            <a:endParaRPr sz="933" b="0" i="0" u="none" strike="noStrike" cap="none">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1200"/>
              <a:buFont typeface="Arial"/>
              <a:buNone/>
            </a:pPr>
            <a:endParaRPr sz="1200" b="0" i="0" u="none" strike="noStrike" cap="none">
              <a:solidFill>
                <a:srgbClr val="F4F4F3"/>
              </a:solidFill>
              <a:latin typeface="Barlow Medium"/>
              <a:ea typeface="Barlow Medium"/>
              <a:cs typeface="Barlow Medium"/>
              <a:sym typeface="Barlow Medium"/>
            </a:endParaRPr>
          </a:p>
        </p:txBody>
      </p:sp>
      <p:pic>
        <p:nvPicPr>
          <p:cNvPr id="385" name="Google Shape;385;p52"/>
          <p:cNvPicPr preferRelativeResize="0"/>
          <p:nvPr/>
        </p:nvPicPr>
        <p:blipFill rotWithShape="1">
          <a:blip r:embed="rId6">
            <a:alphaModFix/>
          </a:blip>
          <a:srcRect/>
          <a:stretch/>
        </p:blipFill>
        <p:spPr>
          <a:xfrm>
            <a:off x="9209916" y="2783248"/>
            <a:ext cx="1021957" cy="1012317"/>
          </a:xfrm>
          <a:prstGeom prst="rect">
            <a:avLst/>
          </a:prstGeom>
          <a:solidFill>
            <a:schemeClr val="accent3"/>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0"/>
          <p:cNvSpPr txBox="1">
            <a:spLocks noGrp="1"/>
          </p:cNvSpPr>
          <p:nvPr>
            <p:ph type="title"/>
          </p:nvPr>
        </p:nvSpPr>
        <p:spPr>
          <a:xfrm>
            <a:off x="414908" y="255080"/>
            <a:ext cx="81979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3200"/>
              <a:t>Gamified Learning</a:t>
            </a:r>
            <a:endParaRPr/>
          </a:p>
        </p:txBody>
      </p:sp>
      <p:sp>
        <p:nvSpPr>
          <p:cNvPr id="391" name="Google Shape;391;p10"/>
          <p:cNvSpPr txBox="1">
            <a:spLocks noGrp="1"/>
          </p:cNvSpPr>
          <p:nvPr>
            <p:ph type="body" idx="1"/>
          </p:nvPr>
        </p:nvSpPr>
        <p:spPr>
          <a:xfrm>
            <a:off x="13440905" y="151136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392" name="Google Shape;392;p10"/>
          <p:cNvGrpSpPr/>
          <p:nvPr/>
        </p:nvGrpSpPr>
        <p:grpSpPr>
          <a:xfrm>
            <a:off x="9394825" y="373063"/>
            <a:ext cx="2807822" cy="787400"/>
            <a:chOff x="9384178" y="509772"/>
            <a:chExt cx="2807822" cy="787400"/>
          </a:xfrm>
        </p:grpSpPr>
        <p:pic>
          <p:nvPicPr>
            <p:cNvPr id="393" name="Google Shape;393;p10"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394" name="Google Shape;394;p10"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395" name="Google Shape;395;p10"/>
          <p:cNvSpPr txBox="1"/>
          <p:nvPr/>
        </p:nvSpPr>
        <p:spPr>
          <a:xfrm>
            <a:off x="940904" y="4554291"/>
            <a:ext cx="469126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Helvetica Neue"/>
              <a:ea typeface="Helvetica Neue"/>
              <a:cs typeface="Helvetica Neue"/>
              <a:sym typeface="Helvetica Neue"/>
            </a:endParaRPr>
          </a:p>
        </p:txBody>
      </p:sp>
      <p:sp>
        <p:nvSpPr>
          <p:cNvPr id="396" name="Google Shape;396;p10"/>
          <p:cNvSpPr txBox="1"/>
          <p:nvPr/>
        </p:nvSpPr>
        <p:spPr>
          <a:xfrm>
            <a:off x="414908" y="1385318"/>
            <a:ext cx="6692400" cy="5141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2000" b="0" i="0" u="none" strike="noStrike" cap="none">
                <a:solidFill>
                  <a:srgbClr val="C00000"/>
                </a:solidFill>
                <a:latin typeface="Helvetica Neue"/>
                <a:ea typeface="Helvetica Neue"/>
                <a:cs typeface="Helvetica Neue"/>
                <a:sym typeface="Helvetica Neue"/>
              </a:rPr>
              <a:t>Key Learning Benefits and Outcomes of Gamified Learning Short Courses</a:t>
            </a:r>
            <a:endParaRPr/>
          </a:p>
          <a:p>
            <a:pPr marL="0" marR="0" lvl="0" indent="0" algn="l" rtl="0">
              <a:lnSpc>
                <a:spcPct val="100000"/>
              </a:lnSpc>
              <a:spcBef>
                <a:spcPts val="0"/>
              </a:spcBef>
              <a:spcAft>
                <a:spcPts val="0"/>
              </a:spcAft>
              <a:buNone/>
            </a:pPr>
            <a:endParaRPr sz="1800" b="0" i="0" u="none" strike="noStrike" cap="none">
              <a:solidFill>
                <a:srgbClr val="29A1B2"/>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Enhanced Engagement and Retention: </a:t>
            </a:r>
            <a:r>
              <a:rPr lang="en-AU" sz="1800" b="0" i="0" u="none" strike="noStrike" cap="none">
                <a:solidFill>
                  <a:srgbClr val="29A1B2"/>
                </a:solidFill>
                <a:latin typeface="Helvetica Neue"/>
                <a:ea typeface="Helvetica Neue"/>
                <a:cs typeface="Helvetica Neue"/>
                <a:sym typeface="Helvetica Neue"/>
              </a:rPr>
              <a:t>Interactive quests and rewards boost motivation and help learners retain information better.</a:t>
            </a:r>
            <a:endParaRPr/>
          </a:p>
          <a:p>
            <a:pPr marL="285750" marR="0" lvl="0" indent="-285750" algn="l" rtl="0">
              <a:lnSpc>
                <a:spcPct val="10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Skill Development: </a:t>
            </a:r>
            <a:r>
              <a:rPr lang="en-AU" sz="1800" b="0" i="0" u="none" strike="noStrike" cap="none">
                <a:solidFill>
                  <a:srgbClr val="29A1B2"/>
                </a:solidFill>
                <a:latin typeface="Helvetica Neue"/>
                <a:ea typeface="Helvetica Neue"/>
                <a:cs typeface="Helvetica Neue"/>
                <a:sym typeface="Helvetica Neue"/>
              </a:rPr>
              <a:t>Promotes critical thinking, problem-solving, and strategic planning through real-world scenarios.</a:t>
            </a:r>
            <a:endParaRPr/>
          </a:p>
          <a:p>
            <a:pPr marL="285750" marR="0" lvl="0" indent="-285750" algn="l" rtl="0">
              <a:lnSpc>
                <a:spcPct val="10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Personalised and Immediate Feedback: </a:t>
            </a:r>
            <a:r>
              <a:rPr lang="en-AU" sz="1800" b="0" i="0" u="none" strike="noStrike" cap="none">
                <a:solidFill>
                  <a:srgbClr val="29A1B2"/>
                </a:solidFill>
                <a:latin typeface="Helvetica Neue"/>
                <a:ea typeface="Helvetica Neue"/>
                <a:cs typeface="Helvetica Neue"/>
                <a:sym typeface="Helvetica Neue"/>
              </a:rPr>
              <a:t>Adaptive challenges cater to individual learning styles, with instant feedback for quick improvement.</a:t>
            </a:r>
            <a:endParaRPr/>
          </a:p>
          <a:p>
            <a:pPr marL="285750" marR="0" lvl="0" indent="-285750" algn="l" rtl="0">
              <a:lnSpc>
                <a:spcPct val="10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Collaboration and Social Learning: </a:t>
            </a:r>
            <a:r>
              <a:rPr lang="en-AU" sz="1800" b="0" i="0" u="none" strike="noStrike" cap="none">
                <a:solidFill>
                  <a:srgbClr val="29A1B2"/>
                </a:solidFill>
                <a:latin typeface="Helvetica Neue"/>
                <a:ea typeface="Helvetica Neue"/>
                <a:cs typeface="Helvetica Neue"/>
                <a:sym typeface="Helvetica Neue"/>
              </a:rPr>
              <a:t>Encourages cooperation and communication through multiplayer and team-based tasks.</a:t>
            </a:r>
            <a:endParaRPr/>
          </a:p>
          <a:p>
            <a:pPr marL="285750" marR="0" lvl="0" indent="-285750" algn="l" rtl="0">
              <a:lnSpc>
                <a:spcPct val="10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Real-World Application and Ethical Awareness: </a:t>
            </a:r>
            <a:r>
              <a:rPr lang="en-AU" sz="1800" b="0" i="0" u="none" strike="noStrike" cap="none">
                <a:solidFill>
                  <a:srgbClr val="29A1B2"/>
                </a:solidFill>
                <a:latin typeface="Helvetica Neue"/>
                <a:ea typeface="Helvetica Neue"/>
                <a:cs typeface="Helvetica Neue"/>
                <a:sym typeface="Helvetica Neue"/>
              </a:rPr>
              <a:t>Allows practical application of knowledge and raises awareness about Net Zero Futures.</a:t>
            </a:r>
            <a:endParaRPr/>
          </a:p>
        </p:txBody>
      </p:sp>
      <p:pic>
        <p:nvPicPr>
          <p:cNvPr id="397" name="Google Shape;397;p10" descr="A diagram of a puzzle&#10;&#10;Description automatically generated"/>
          <p:cNvPicPr preferRelativeResize="0"/>
          <p:nvPr/>
        </p:nvPicPr>
        <p:blipFill rotWithShape="1">
          <a:blip r:embed="rId5">
            <a:alphaModFix/>
          </a:blip>
          <a:srcRect/>
          <a:stretch/>
        </p:blipFill>
        <p:spPr>
          <a:xfrm>
            <a:off x="7254239" y="2469213"/>
            <a:ext cx="4728337" cy="31587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9"/>
          <p:cNvSpPr txBox="1">
            <a:spLocks noGrp="1"/>
          </p:cNvSpPr>
          <p:nvPr>
            <p:ph type="title"/>
          </p:nvPr>
        </p:nvSpPr>
        <p:spPr>
          <a:xfrm>
            <a:off x="414908" y="255080"/>
            <a:ext cx="81979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3200"/>
              <a:t>Gamified Micro-cred for NZFs</a:t>
            </a:r>
            <a:endParaRPr/>
          </a:p>
        </p:txBody>
      </p:sp>
      <p:sp>
        <p:nvSpPr>
          <p:cNvPr id="403" name="Google Shape;403;p59"/>
          <p:cNvSpPr txBox="1">
            <a:spLocks noGrp="1"/>
          </p:cNvSpPr>
          <p:nvPr>
            <p:ph type="body" idx="1"/>
          </p:nvPr>
        </p:nvSpPr>
        <p:spPr>
          <a:xfrm>
            <a:off x="13440905" y="151136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404" name="Google Shape;404;p59"/>
          <p:cNvGrpSpPr/>
          <p:nvPr/>
        </p:nvGrpSpPr>
        <p:grpSpPr>
          <a:xfrm>
            <a:off x="9394825" y="373063"/>
            <a:ext cx="2807822" cy="787400"/>
            <a:chOff x="9384178" y="509772"/>
            <a:chExt cx="2807822" cy="787400"/>
          </a:xfrm>
        </p:grpSpPr>
        <p:pic>
          <p:nvPicPr>
            <p:cNvPr id="405" name="Google Shape;405;p59"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406" name="Google Shape;406;p59"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407" name="Google Shape;407;p59"/>
          <p:cNvSpPr txBox="1"/>
          <p:nvPr/>
        </p:nvSpPr>
        <p:spPr>
          <a:xfrm>
            <a:off x="940904" y="4554291"/>
            <a:ext cx="469126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Helvetica Neue"/>
              <a:ea typeface="Helvetica Neue"/>
              <a:cs typeface="Helvetica Neue"/>
              <a:sym typeface="Helvetica Neue"/>
            </a:endParaRPr>
          </a:p>
        </p:txBody>
      </p:sp>
      <p:graphicFrame>
        <p:nvGraphicFramePr>
          <p:cNvPr id="408" name="Google Shape;408;p59"/>
          <p:cNvGraphicFramePr/>
          <p:nvPr/>
        </p:nvGraphicFramePr>
        <p:xfrm>
          <a:off x="414908" y="1744351"/>
          <a:ext cx="11205125" cy="4754920"/>
        </p:xfrm>
        <a:graphic>
          <a:graphicData uri="http://schemas.openxmlformats.org/drawingml/2006/table">
            <a:tbl>
              <a:tblPr firstRow="1" bandRow="1">
                <a:noFill/>
                <a:tableStyleId>{A075E27E-931E-40A2-B5BE-E640390926B7}</a:tableStyleId>
              </a:tblPr>
              <a:tblGrid>
                <a:gridCol w="1938275">
                  <a:extLst>
                    <a:ext uri="{9D8B030D-6E8A-4147-A177-3AD203B41FA5}">
                      <a16:colId xmlns:a16="http://schemas.microsoft.com/office/drawing/2014/main" val="20000"/>
                    </a:ext>
                  </a:extLst>
                </a:gridCol>
                <a:gridCol w="926685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endParaRPr sz="1600" b="0" u="none" strike="noStrike" cap="none">
                        <a:solidFill>
                          <a:srgbClr val="632054"/>
                        </a:solidFill>
                      </a:endParaRPr>
                    </a:p>
                    <a:p>
                      <a:pPr marL="0" marR="0" lvl="0" indent="0" algn="l" rtl="0">
                        <a:lnSpc>
                          <a:spcPct val="100000"/>
                        </a:lnSpc>
                        <a:spcBef>
                          <a:spcPts val="0"/>
                        </a:spcBef>
                        <a:spcAft>
                          <a:spcPts val="0"/>
                        </a:spcAft>
                        <a:buNone/>
                      </a:pPr>
                      <a:r>
                        <a:rPr lang="en-AU" sz="1600" b="0" u="none" strike="noStrike" cap="none">
                          <a:solidFill>
                            <a:srgbClr val="C00000"/>
                          </a:solidFill>
                        </a:rPr>
                        <a:t>Level 4</a:t>
                      </a:r>
                      <a:endParaRPr/>
                    </a:p>
                    <a:p>
                      <a:pPr marL="0" marR="0" lvl="0" indent="0" algn="l" rtl="0">
                        <a:lnSpc>
                          <a:spcPct val="100000"/>
                        </a:lnSpc>
                        <a:spcBef>
                          <a:spcPts val="0"/>
                        </a:spcBef>
                        <a:spcAft>
                          <a:spcPts val="0"/>
                        </a:spcAft>
                        <a:buNone/>
                      </a:pPr>
                      <a:endParaRPr sz="1600" b="0" u="none" strike="noStrike" cap="none">
                        <a:solidFill>
                          <a:srgbClr val="632054"/>
                        </a:solidFill>
                        <a:latin typeface="Helvetica Neue"/>
                        <a:ea typeface="Helvetica Neue"/>
                        <a:cs typeface="Helvetica Neue"/>
                        <a:sym typeface="Helvetica Neue"/>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600"/>
                        <a:buFont typeface="Arial"/>
                        <a:buChar char="•"/>
                      </a:pPr>
                      <a:r>
                        <a:rPr lang="en-AU" sz="1600" b="0" u="none" strike="noStrike" cap="none">
                          <a:solidFill>
                            <a:srgbClr val="29A1B2"/>
                          </a:solidFill>
                        </a:rPr>
                        <a:t>Global collaborations and partnerships to complete quests/tasks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b="0" u="none" strike="noStrike" cap="none">
                          <a:solidFill>
                            <a:srgbClr val="29A1B2"/>
                          </a:solidFill>
                        </a:rPr>
                        <a:t>Build in evaluation and well-being measures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b="0" u="none" strike="noStrike" cap="none">
                          <a:solidFill>
                            <a:srgbClr val="29A1B2"/>
                          </a:solidFill>
                        </a:rPr>
                        <a:t>Award an ‘open badge’ when complete – signaling completion of the micro-cred and the creation of ‘value’ – to be digitally used by young people for different purposes</a:t>
                      </a:r>
                      <a:endParaRPr sz="1600" b="0" u="none" strike="noStrike" cap="none">
                        <a:solidFill>
                          <a:srgbClr val="29A1B2"/>
                        </a:solidFill>
                        <a:latin typeface="Helvetica Neue"/>
                        <a:ea typeface="Helvetica Neue"/>
                        <a:cs typeface="Helvetica Neue"/>
                        <a:sym typeface="Helvetica Neue"/>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endParaRPr sz="1600" u="none" strike="noStrike" cap="none">
                        <a:solidFill>
                          <a:srgbClr val="632054"/>
                        </a:solidFill>
                      </a:endParaRPr>
                    </a:p>
                    <a:p>
                      <a:pPr marL="0" marR="0" lvl="0" indent="0" algn="l" rtl="0">
                        <a:lnSpc>
                          <a:spcPct val="100000"/>
                        </a:lnSpc>
                        <a:spcBef>
                          <a:spcPts val="0"/>
                        </a:spcBef>
                        <a:spcAft>
                          <a:spcPts val="0"/>
                        </a:spcAft>
                        <a:buNone/>
                      </a:pPr>
                      <a:r>
                        <a:rPr lang="en-AU" sz="1600" u="none" strike="noStrike" cap="none">
                          <a:solidFill>
                            <a:srgbClr val="C00000"/>
                          </a:solidFill>
                        </a:rPr>
                        <a:t>Level 3</a:t>
                      </a:r>
                      <a:endParaRPr/>
                    </a:p>
                    <a:p>
                      <a:pPr marL="0" marR="0" lvl="0" indent="0" algn="l" rtl="0">
                        <a:lnSpc>
                          <a:spcPct val="100000"/>
                        </a:lnSpc>
                        <a:spcBef>
                          <a:spcPts val="0"/>
                        </a:spcBef>
                        <a:spcAft>
                          <a:spcPts val="0"/>
                        </a:spcAft>
                        <a:buNone/>
                      </a:pPr>
                      <a:endParaRPr sz="1600" u="none" strike="noStrike" cap="none">
                        <a:solidFill>
                          <a:srgbClr val="632054"/>
                        </a:solidFill>
                        <a:latin typeface="Helvetica Neue"/>
                        <a:ea typeface="Helvetica Neue"/>
                        <a:cs typeface="Helvetica Neue"/>
                        <a:sym typeface="Helvetica Neue"/>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Thematic choices that start to have a more global perspective</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Completing quests/tasks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Build in evaluation and well-being measures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Award an in-game badge when complete – need to complete before progressing to next level</a:t>
                      </a:r>
                      <a:endParaRPr sz="1600" u="none" strike="noStrike" cap="none">
                        <a:solidFill>
                          <a:srgbClr val="29A1B2"/>
                        </a:solidFill>
                        <a:latin typeface="Helvetica Neue"/>
                        <a:ea typeface="Helvetica Neue"/>
                        <a:cs typeface="Helvetica Neue"/>
                        <a:sym typeface="Helvetica Neue"/>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endParaRPr sz="1600" u="none" strike="noStrike" cap="none">
                        <a:solidFill>
                          <a:srgbClr val="632054"/>
                        </a:solidFill>
                      </a:endParaRPr>
                    </a:p>
                    <a:p>
                      <a:pPr marL="0" marR="0" lvl="0" indent="0" algn="l" rtl="0">
                        <a:lnSpc>
                          <a:spcPct val="100000"/>
                        </a:lnSpc>
                        <a:spcBef>
                          <a:spcPts val="0"/>
                        </a:spcBef>
                        <a:spcAft>
                          <a:spcPts val="0"/>
                        </a:spcAft>
                        <a:buNone/>
                      </a:pPr>
                      <a:r>
                        <a:rPr lang="en-AU" sz="1600" u="none" strike="noStrike" cap="none">
                          <a:solidFill>
                            <a:srgbClr val="C00000"/>
                          </a:solidFill>
                        </a:rPr>
                        <a:t>Level 2</a:t>
                      </a:r>
                      <a:endParaRPr/>
                    </a:p>
                    <a:p>
                      <a:pPr marL="0" marR="0" lvl="0" indent="0" algn="l" rtl="0">
                        <a:lnSpc>
                          <a:spcPct val="100000"/>
                        </a:lnSpc>
                        <a:spcBef>
                          <a:spcPts val="0"/>
                        </a:spcBef>
                        <a:spcAft>
                          <a:spcPts val="0"/>
                        </a:spcAft>
                        <a:buNone/>
                      </a:pPr>
                      <a:endParaRPr sz="1600" u="none" strike="noStrike" cap="none">
                        <a:solidFill>
                          <a:srgbClr val="632054"/>
                        </a:solidFill>
                        <a:latin typeface="Helvetica Neue"/>
                        <a:ea typeface="Helvetica Neue"/>
                        <a:cs typeface="Helvetica Neue"/>
                        <a:sym typeface="Helvetica Neue"/>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Entry from a particular ‘place’ – following from L1, but choose a particular theme from a number of choices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Completing quests/tasks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Build in evaluation and well-being measures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Award an in-game badge when complete – need to complete before progressing to next level</a:t>
                      </a:r>
                      <a:endParaRPr sz="1600" u="none" strike="noStrike" cap="none">
                        <a:solidFill>
                          <a:srgbClr val="29A1B2"/>
                        </a:solidFill>
                        <a:latin typeface="Helvetica Neue"/>
                        <a:ea typeface="Helvetica Neue"/>
                        <a:cs typeface="Helvetica Neue"/>
                        <a:sym typeface="Helvetica Neue"/>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endParaRPr sz="1600" u="none" strike="noStrike" cap="none">
                        <a:solidFill>
                          <a:srgbClr val="632054"/>
                        </a:solidFill>
                      </a:endParaRPr>
                    </a:p>
                    <a:p>
                      <a:pPr marL="0" marR="0" lvl="0" indent="0" algn="l" rtl="0">
                        <a:lnSpc>
                          <a:spcPct val="100000"/>
                        </a:lnSpc>
                        <a:spcBef>
                          <a:spcPts val="0"/>
                        </a:spcBef>
                        <a:spcAft>
                          <a:spcPts val="0"/>
                        </a:spcAft>
                        <a:buNone/>
                      </a:pPr>
                      <a:r>
                        <a:rPr lang="en-AU" sz="1600" u="none" strike="noStrike" cap="none">
                          <a:solidFill>
                            <a:srgbClr val="C00000"/>
                          </a:solidFill>
                        </a:rPr>
                        <a:t>Level 1</a:t>
                      </a:r>
                      <a:endParaRPr/>
                    </a:p>
                    <a:p>
                      <a:pPr marL="0" marR="0" lvl="0" indent="0" algn="l" rtl="0">
                        <a:lnSpc>
                          <a:spcPct val="100000"/>
                        </a:lnSpc>
                        <a:spcBef>
                          <a:spcPts val="0"/>
                        </a:spcBef>
                        <a:spcAft>
                          <a:spcPts val="0"/>
                        </a:spcAft>
                        <a:buNone/>
                      </a:pPr>
                      <a:endParaRPr sz="1600" u="none" strike="noStrike" cap="none">
                        <a:solidFill>
                          <a:srgbClr val="632054"/>
                        </a:solidFill>
                        <a:latin typeface="Helvetica Neue"/>
                        <a:ea typeface="Helvetica Neue"/>
                        <a:cs typeface="Helvetica Neue"/>
                        <a:sym typeface="Helvetica Neue"/>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Starting level</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Entry from a particular ‘place’ – using the social and cultural context to shape content/activities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Focused on foundational knowledges/completing quests/tasks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Build in evaluation and well-being measures</a:t>
                      </a:r>
                      <a:endParaRPr/>
                    </a:p>
                    <a:p>
                      <a:pPr marL="285750" marR="0" lvl="0" indent="-285750" algn="l" rtl="0">
                        <a:lnSpc>
                          <a:spcPct val="100000"/>
                        </a:lnSpc>
                        <a:spcBef>
                          <a:spcPts val="0"/>
                        </a:spcBef>
                        <a:spcAft>
                          <a:spcPts val="0"/>
                        </a:spcAft>
                        <a:buClr>
                          <a:srgbClr val="000000"/>
                        </a:buClr>
                        <a:buSzPts val="1600"/>
                        <a:buFont typeface="Arial"/>
                        <a:buChar char="•"/>
                      </a:pPr>
                      <a:r>
                        <a:rPr lang="en-AU" sz="1600" u="none" strike="noStrike" cap="none">
                          <a:solidFill>
                            <a:srgbClr val="29A1B2"/>
                          </a:solidFill>
                        </a:rPr>
                        <a:t>Award an in-game badge when complete – need to complete before progressing to next level</a:t>
                      </a:r>
                      <a:endParaRPr sz="1600" u="none" strike="noStrike" cap="none">
                        <a:solidFill>
                          <a:srgbClr val="29A1B2"/>
                        </a:solidFill>
                        <a:latin typeface="Helvetica Neue"/>
                        <a:ea typeface="Helvetica Neue"/>
                        <a:cs typeface="Helvetica Neue"/>
                        <a:sym typeface="Helvetica Neue"/>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0"/>
          <p:cNvSpPr txBox="1">
            <a:spLocks noGrp="1"/>
          </p:cNvSpPr>
          <p:nvPr>
            <p:ph type="title"/>
          </p:nvPr>
        </p:nvSpPr>
        <p:spPr>
          <a:xfrm>
            <a:off x="404638" y="200100"/>
            <a:ext cx="9419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2800" dirty="0"/>
              <a:t>Gamified Micro-cred for NZFs</a:t>
            </a:r>
            <a:endParaRPr dirty="0"/>
          </a:p>
        </p:txBody>
      </p:sp>
      <p:sp>
        <p:nvSpPr>
          <p:cNvPr id="414" name="Google Shape;414;p60"/>
          <p:cNvSpPr txBox="1">
            <a:spLocks noGrp="1"/>
          </p:cNvSpPr>
          <p:nvPr>
            <p:ph type="body" idx="1"/>
          </p:nvPr>
        </p:nvSpPr>
        <p:spPr>
          <a:xfrm>
            <a:off x="5436592" y="273880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dirty="0"/>
              <a:t> </a:t>
            </a:r>
            <a:endParaRPr sz="2000" dirty="0">
              <a:solidFill>
                <a:srgbClr val="000000"/>
              </a:solidFill>
            </a:endParaRPr>
          </a:p>
        </p:txBody>
      </p:sp>
      <p:grpSp>
        <p:nvGrpSpPr>
          <p:cNvPr id="415" name="Google Shape;415;p60"/>
          <p:cNvGrpSpPr/>
          <p:nvPr/>
        </p:nvGrpSpPr>
        <p:grpSpPr>
          <a:xfrm>
            <a:off x="9394825" y="373063"/>
            <a:ext cx="2807822" cy="787400"/>
            <a:chOff x="9384178" y="509772"/>
            <a:chExt cx="2807822" cy="787400"/>
          </a:xfrm>
        </p:grpSpPr>
        <p:pic>
          <p:nvPicPr>
            <p:cNvPr id="416" name="Google Shape;416;p60"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417" name="Google Shape;417;p60"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418" name="Google Shape;418;p60"/>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screenshot of a computer&#10;&#10;Description automatically generated">
            <a:extLst>
              <a:ext uri="{FF2B5EF4-FFF2-40B4-BE49-F238E27FC236}">
                <a16:creationId xmlns:a16="http://schemas.microsoft.com/office/drawing/2014/main" id="{3A3D88AD-A664-AEDF-66A1-3EE490597B20}"/>
              </a:ext>
            </a:extLst>
          </p:cNvPr>
          <p:cNvPicPr>
            <a:picLocks noChangeAspect="1"/>
          </p:cNvPicPr>
          <p:nvPr/>
        </p:nvPicPr>
        <p:blipFill>
          <a:blip r:embed="rId5"/>
          <a:stretch>
            <a:fillRect/>
          </a:stretch>
        </p:blipFill>
        <p:spPr>
          <a:xfrm>
            <a:off x="2409137" y="1525800"/>
            <a:ext cx="7373725" cy="479542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1"/>
          <p:cNvSpPr txBox="1">
            <a:spLocks noGrp="1"/>
          </p:cNvSpPr>
          <p:nvPr>
            <p:ph type="title"/>
          </p:nvPr>
        </p:nvSpPr>
        <p:spPr>
          <a:xfrm>
            <a:off x="571986" y="559589"/>
            <a:ext cx="10443265"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3200"/>
              <a:t>Project outline. </a:t>
            </a:r>
            <a:br>
              <a:rPr lang="en-AU" sz="3200"/>
            </a:br>
            <a:r>
              <a:rPr lang="en-AU" sz="3200"/>
              <a:t>Year 1: </a:t>
            </a:r>
            <a:r>
              <a:rPr lang="en-AU" sz="3200">
                <a:solidFill>
                  <a:srgbClr val="29A1B2"/>
                </a:solidFill>
              </a:rPr>
              <a:t>Co-Design</a:t>
            </a:r>
            <a:r>
              <a:rPr lang="en-AU" sz="3200"/>
              <a:t>. Year 2: </a:t>
            </a:r>
            <a:r>
              <a:rPr lang="en-AU" sz="3200">
                <a:solidFill>
                  <a:srgbClr val="29A1B2"/>
                </a:solidFill>
              </a:rPr>
              <a:t>Build</a:t>
            </a:r>
            <a:r>
              <a:rPr lang="en-AU" sz="3200"/>
              <a:t>. Year 3: </a:t>
            </a:r>
            <a:r>
              <a:rPr lang="en-AU" sz="3200">
                <a:solidFill>
                  <a:srgbClr val="29A1B2"/>
                </a:solidFill>
              </a:rPr>
              <a:t>Test</a:t>
            </a:r>
            <a:endParaRPr>
              <a:solidFill>
                <a:srgbClr val="29A1B2"/>
              </a:solidFill>
            </a:endParaRPr>
          </a:p>
        </p:txBody>
      </p:sp>
      <p:sp>
        <p:nvSpPr>
          <p:cNvPr id="424" name="Google Shape;424;p51"/>
          <p:cNvSpPr txBox="1">
            <a:spLocks noGrp="1"/>
          </p:cNvSpPr>
          <p:nvPr>
            <p:ph type="body" idx="1"/>
          </p:nvPr>
        </p:nvSpPr>
        <p:spPr>
          <a:xfrm>
            <a:off x="12139856" y="2103686"/>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425" name="Google Shape;425;p51"/>
          <p:cNvGrpSpPr/>
          <p:nvPr/>
        </p:nvGrpSpPr>
        <p:grpSpPr>
          <a:xfrm>
            <a:off x="9394825" y="373063"/>
            <a:ext cx="2807822" cy="787400"/>
            <a:chOff x="9384178" y="509772"/>
            <a:chExt cx="2807822" cy="787400"/>
          </a:xfrm>
        </p:grpSpPr>
        <p:pic>
          <p:nvPicPr>
            <p:cNvPr id="426" name="Google Shape;426;p51"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427" name="Google Shape;427;p51"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428" name="Google Shape;428;p5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51"/>
          <p:cNvSpPr txBox="1"/>
          <p:nvPr/>
        </p:nvSpPr>
        <p:spPr>
          <a:xfrm>
            <a:off x="571985" y="1914710"/>
            <a:ext cx="7572272" cy="43837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30000"/>
              </a:lnSpc>
              <a:spcBef>
                <a:spcPts val="0"/>
              </a:spcBef>
              <a:spcAft>
                <a:spcPts val="0"/>
              </a:spcAft>
              <a:buClr>
                <a:srgbClr val="000000"/>
              </a:buClr>
              <a:buSzPts val="1800"/>
              <a:buFont typeface="Arial"/>
              <a:buAutoNum type="arabicPeriod"/>
            </a:pPr>
            <a:r>
              <a:rPr lang="en-AU" sz="1800" b="0" i="0" u="none" strike="noStrike" cap="none">
                <a:solidFill>
                  <a:srgbClr val="29A1B2"/>
                </a:solidFill>
                <a:latin typeface="Helvetica Neue"/>
                <a:ea typeface="Helvetica Neue"/>
                <a:cs typeface="Helvetica Neue"/>
                <a:sym typeface="Helvetica Neue"/>
              </a:rPr>
              <a:t>Stakeholder engagement, culturally appropriate co-design processes with young people – action research cycles, that can include the award of a micro-cred in co-design for youth leaders in co-design process.</a:t>
            </a:r>
            <a:endParaRPr sz="1800" b="0" i="1" u="none" strike="noStrike" cap="none">
              <a:solidFill>
                <a:srgbClr val="29A1B2"/>
              </a:solidFill>
              <a:latin typeface="Verdana"/>
              <a:ea typeface="Verdana"/>
              <a:cs typeface="Verdana"/>
              <a:sym typeface="Verdana"/>
            </a:endParaRPr>
          </a:p>
          <a:p>
            <a:pPr marL="342900" marR="0" lvl="0" indent="-342900" algn="l" rtl="0">
              <a:lnSpc>
                <a:spcPct val="130000"/>
              </a:lnSpc>
              <a:spcBef>
                <a:spcPts val="0"/>
              </a:spcBef>
              <a:spcAft>
                <a:spcPts val="0"/>
              </a:spcAft>
              <a:buClr>
                <a:srgbClr val="000000"/>
              </a:buClr>
              <a:buSzPts val="1800"/>
              <a:buFont typeface="Arial"/>
              <a:buAutoNum type="arabicPeriod"/>
            </a:pPr>
            <a:r>
              <a:rPr lang="en-AU" sz="1800" b="0" i="0" u="none" strike="noStrike" cap="none">
                <a:solidFill>
                  <a:srgbClr val="29A1B2"/>
                </a:solidFill>
                <a:latin typeface="Helvetica Neue"/>
                <a:ea typeface="Helvetica Neue"/>
                <a:cs typeface="Helvetica Neue"/>
                <a:sym typeface="Helvetica Neue"/>
              </a:rPr>
              <a:t>Learning design process – including testing and evaluation of micro-creds with stakeholders.</a:t>
            </a:r>
            <a:endParaRPr sz="1800" b="0" i="1" u="none" strike="noStrike" cap="none">
              <a:solidFill>
                <a:srgbClr val="29A1B2"/>
              </a:solidFill>
              <a:latin typeface="Verdana"/>
              <a:ea typeface="Verdana"/>
              <a:cs typeface="Verdana"/>
              <a:sym typeface="Verdana"/>
            </a:endParaRPr>
          </a:p>
          <a:p>
            <a:pPr marL="342900" marR="0" lvl="0" indent="-342900" algn="l" rtl="0">
              <a:lnSpc>
                <a:spcPct val="130000"/>
              </a:lnSpc>
              <a:spcBef>
                <a:spcPts val="0"/>
              </a:spcBef>
              <a:spcAft>
                <a:spcPts val="0"/>
              </a:spcAft>
              <a:buClr>
                <a:srgbClr val="000000"/>
              </a:buClr>
              <a:buSzPts val="1800"/>
              <a:buFont typeface="Arial"/>
              <a:buAutoNum type="arabicPeriod"/>
            </a:pPr>
            <a:r>
              <a:rPr lang="en-AU" sz="1800" b="0" i="0" u="none" strike="noStrike" cap="none">
                <a:solidFill>
                  <a:srgbClr val="29A1B2"/>
                </a:solidFill>
                <a:latin typeface="Helvetica Neue"/>
                <a:ea typeface="Helvetica Neue"/>
                <a:cs typeface="Helvetica Neue"/>
                <a:sym typeface="Helvetica Neue"/>
              </a:rPr>
              <a:t>Digital learning platform (web and App) development process.</a:t>
            </a:r>
            <a:endParaRPr sz="1800" b="0" i="1" u="none" strike="noStrike" cap="none">
              <a:solidFill>
                <a:srgbClr val="29A1B2"/>
              </a:solidFill>
              <a:latin typeface="Verdana"/>
              <a:ea typeface="Verdana"/>
              <a:cs typeface="Verdana"/>
              <a:sym typeface="Verdana"/>
            </a:endParaRPr>
          </a:p>
          <a:p>
            <a:pPr marL="342900" marR="0" lvl="0" indent="-342900" algn="l" rtl="0">
              <a:lnSpc>
                <a:spcPct val="130000"/>
              </a:lnSpc>
              <a:spcBef>
                <a:spcPts val="0"/>
              </a:spcBef>
              <a:spcAft>
                <a:spcPts val="0"/>
              </a:spcAft>
              <a:buClr>
                <a:srgbClr val="000000"/>
              </a:buClr>
              <a:buSzPts val="1800"/>
              <a:buFont typeface="Arial"/>
              <a:buAutoNum type="arabicPeriod"/>
            </a:pPr>
            <a:r>
              <a:rPr lang="en-AU" sz="1800" b="0" i="0" u="none" strike="noStrike" cap="none">
                <a:solidFill>
                  <a:srgbClr val="29A1B2"/>
                </a:solidFill>
                <a:latin typeface="Helvetica Neue"/>
                <a:ea typeface="Helvetica Neue"/>
                <a:cs typeface="Helvetica Neue"/>
                <a:sym typeface="Helvetica Neue"/>
              </a:rPr>
              <a:t>Digital badging architecture process – embed in short course or enterprise agreement with badging platform.</a:t>
            </a:r>
            <a:endParaRPr sz="1800" b="0" i="1" u="none" strike="noStrike" cap="none">
              <a:solidFill>
                <a:srgbClr val="29A1B2"/>
              </a:solidFill>
              <a:latin typeface="Verdana"/>
              <a:ea typeface="Verdana"/>
              <a:cs typeface="Verdana"/>
              <a:sym typeface="Verdana"/>
            </a:endParaRPr>
          </a:p>
          <a:p>
            <a:pPr marL="342900" marR="0" lvl="0" indent="-342900" algn="l" rtl="0">
              <a:lnSpc>
                <a:spcPct val="130000"/>
              </a:lnSpc>
              <a:spcBef>
                <a:spcPts val="0"/>
              </a:spcBef>
              <a:spcAft>
                <a:spcPts val="0"/>
              </a:spcAft>
              <a:buClr>
                <a:srgbClr val="000000"/>
              </a:buClr>
              <a:buSzPts val="1800"/>
              <a:buFont typeface="Arial"/>
              <a:buAutoNum type="arabicPeriod"/>
            </a:pPr>
            <a:r>
              <a:rPr lang="en-AU" sz="1800" b="0" i="0" u="none" strike="noStrike" cap="none">
                <a:solidFill>
                  <a:srgbClr val="29A1B2"/>
                </a:solidFill>
                <a:latin typeface="Helvetica Neue"/>
                <a:ea typeface="Helvetica Neue"/>
                <a:cs typeface="Helvetica Neue"/>
                <a:sym typeface="Helvetica Neue"/>
              </a:rPr>
              <a:t>Establishment of start-up Not-For-Profit (NFP) process.</a:t>
            </a:r>
            <a:endParaRPr sz="1800" b="0" i="1" u="none" strike="noStrike" cap="none">
              <a:solidFill>
                <a:srgbClr val="29A1B2"/>
              </a:solidFill>
              <a:latin typeface="Verdana"/>
              <a:ea typeface="Verdana"/>
              <a:cs typeface="Verdana"/>
              <a:sym typeface="Verdana"/>
            </a:endParaRPr>
          </a:p>
          <a:p>
            <a:pPr marL="342900" marR="0" lvl="0" indent="-342900" algn="l" rtl="0">
              <a:lnSpc>
                <a:spcPct val="130000"/>
              </a:lnSpc>
              <a:spcBef>
                <a:spcPts val="0"/>
              </a:spcBef>
              <a:spcAft>
                <a:spcPts val="0"/>
              </a:spcAft>
              <a:buClr>
                <a:srgbClr val="000000"/>
              </a:buClr>
              <a:buSzPts val="1800"/>
              <a:buFont typeface="Arial"/>
              <a:buAutoNum type="arabicPeriod"/>
            </a:pPr>
            <a:r>
              <a:rPr lang="en-AU" sz="1800" b="0" i="0" u="none" strike="noStrike" cap="none">
                <a:solidFill>
                  <a:srgbClr val="29A1B2"/>
                </a:solidFill>
                <a:latin typeface="Helvetica Neue"/>
                <a:ea typeface="Helvetica Neue"/>
                <a:cs typeface="Helvetica Neue"/>
                <a:sym typeface="Helvetica Neue"/>
              </a:rPr>
              <a:t>Ongoing process evaluation informed by theory of change based in assumptions about gamified learning and theories of learning</a:t>
            </a:r>
            <a:endParaRPr sz="1800" b="0" i="1" u="none" strike="noStrike" cap="none">
              <a:solidFill>
                <a:srgbClr val="29A1B2"/>
              </a:solidFill>
              <a:latin typeface="Verdana"/>
              <a:ea typeface="Verdana"/>
              <a:cs typeface="Verdana"/>
              <a:sym typeface="Verdana"/>
            </a:endParaRPr>
          </a:p>
        </p:txBody>
      </p:sp>
      <p:pic>
        <p:nvPicPr>
          <p:cNvPr id="430" name="Google Shape;430;p51" descr="A hand holding a diagram&#10;&#10;Description automatically generated"/>
          <p:cNvPicPr preferRelativeResize="0"/>
          <p:nvPr/>
        </p:nvPicPr>
        <p:blipFill rotWithShape="1">
          <a:blip r:embed="rId5">
            <a:alphaModFix/>
          </a:blip>
          <a:srcRect/>
          <a:stretch/>
        </p:blipFill>
        <p:spPr>
          <a:xfrm>
            <a:off x="8144257" y="2778125"/>
            <a:ext cx="3669922" cy="26568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1"/>
          <p:cNvSpPr txBox="1">
            <a:spLocks noGrp="1"/>
          </p:cNvSpPr>
          <p:nvPr>
            <p:ph type="title"/>
          </p:nvPr>
        </p:nvSpPr>
        <p:spPr>
          <a:xfrm>
            <a:off x="571986" y="766763"/>
            <a:ext cx="9419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3200"/>
              <a:t>Possible First Projects: Pakistan, Ghana, Brazil. </a:t>
            </a:r>
            <a:br>
              <a:rPr lang="en-AU" sz="3200"/>
            </a:br>
            <a:r>
              <a:rPr lang="en-AU" sz="3200"/>
              <a:t>Fund for Innovation in Development (FID)</a:t>
            </a:r>
            <a:endParaRPr/>
          </a:p>
        </p:txBody>
      </p:sp>
      <p:sp>
        <p:nvSpPr>
          <p:cNvPr id="436" name="Google Shape;436;p61"/>
          <p:cNvSpPr txBox="1">
            <a:spLocks noGrp="1"/>
          </p:cNvSpPr>
          <p:nvPr>
            <p:ph type="body" idx="1"/>
          </p:nvPr>
        </p:nvSpPr>
        <p:spPr>
          <a:xfrm>
            <a:off x="5436592" y="273880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437" name="Google Shape;437;p61"/>
          <p:cNvGrpSpPr/>
          <p:nvPr/>
        </p:nvGrpSpPr>
        <p:grpSpPr>
          <a:xfrm>
            <a:off x="9394825" y="373063"/>
            <a:ext cx="2807822" cy="787400"/>
            <a:chOff x="9384178" y="509772"/>
            <a:chExt cx="2807822" cy="787400"/>
          </a:xfrm>
        </p:grpSpPr>
        <p:pic>
          <p:nvPicPr>
            <p:cNvPr id="438" name="Google Shape;438;p61"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439" name="Google Shape;439;p61"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440" name="Google Shape;440;p6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1" name="Google Shape;441;p61" descr="A screenshot of a website&#10;&#10;Description automatically generated"/>
          <p:cNvPicPr preferRelativeResize="0"/>
          <p:nvPr/>
        </p:nvPicPr>
        <p:blipFill rotWithShape="1">
          <a:blip r:embed="rId5">
            <a:alphaModFix/>
          </a:blip>
          <a:srcRect/>
          <a:stretch/>
        </p:blipFill>
        <p:spPr>
          <a:xfrm>
            <a:off x="2209800" y="2339853"/>
            <a:ext cx="7772400" cy="37513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a:spLocks noGrp="1"/>
          </p:cNvSpPr>
          <p:nvPr>
            <p:ph type="title"/>
          </p:nvPr>
        </p:nvSpPr>
        <p:spPr>
          <a:xfrm>
            <a:off x="704300" y="559589"/>
            <a:ext cx="9419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dirty="0"/>
              <a:t>Next Steps</a:t>
            </a:r>
            <a:endParaRPr dirty="0"/>
          </a:p>
        </p:txBody>
      </p:sp>
      <p:sp>
        <p:nvSpPr>
          <p:cNvPr id="447" name="Google Shape;447;p62"/>
          <p:cNvSpPr txBox="1">
            <a:spLocks noGrp="1"/>
          </p:cNvSpPr>
          <p:nvPr>
            <p:ph type="body" idx="1"/>
          </p:nvPr>
        </p:nvSpPr>
        <p:spPr>
          <a:xfrm>
            <a:off x="5436592" y="273880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448" name="Google Shape;448;p62"/>
          <p:cNvGrpSpPr/>
          <p:nvPr/>
        </p:nvGrpSpPr>
        <p:grpSpPr>
          <a:xfrm>
            <a:off x="9394825" y="373063"/>
            <a:ext cx="2807822" cy="787400"/>
            <a:chOff x="9384178" y="509772"/>
            <a:chExt cx="2807822" cy="787400"/>
          </a:xfrm>
        </p:grpSpPr>
        <p:pic>
          <p:nvPicPr>
            <p:cNvPr id="449" name="Google Shape;449;p62"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450" name="Google Shape;450;p62"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451" name="Google Shape;451;p6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62"/>
          <p:cNvSpPr txBox="1"/>
          <p:nvPr/>
        </p:nvSpPr>
        <p:spPr>
          <a:xfrm>
            <a:off x="704300" y="2445710"/>
            <a:ext cx="10010400" cy="323162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AU" sz="1800" dirty="0">
                <a:solidFill>
                  <a:srgbClr val="C00000"/>
                </a:solidFill>
                <a:latin typeface="Helvetica Neue"/>
                <a:ea typeface="Helvetica Neue"/>
                <a:cs typeface="Helvetica Neue"/>
                <a:sym typeface="Helvetica Neue"/>
              </a:rPr>
              <a:t>The Fund for Innovation in Development application</a:t>
            </a:r>
            <a:endParaRPr sz="1800" dirty="0">
              <a:solidFill>
                <a:srgbClr val="C00000"/>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Font typeface="Arial" panose="020B0604020202020204" pitchFamily="34" charset="0"/>
              <a:buChar char="•"/>
            </a:pPr>
            <a:r>
              <a:rPr lang="en-AU" sz="1800" b="0" i="0" u="none" strike="noStrike" cap="none" dirty="0">
                <a:solidFill>
                  <a:srgbClr val="29A1B2"/>
                </a:solidFill>
                <a:latin typeface="Helvetica Neue"/>
                <a:ea typeface="Helvetica Neue"/>
                <a:cs typeface="Helvetica Neue"/>
                <a:sym typeface="Helvetica Neue"/>
              </a:rPr>
              <a:t>Next 2 months - in country teams feedback from presentation – how would co-design, starting points, trajectories look and feel like in different places?</a:t>
            </a:r>
            <a:endParaRPr sz="1800" b="0" i="0" u="none" strike="noStrike" cap="none" dirty="0">
              <a:solidFill>
                <a:srgbClr val="29A1B2"/>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Font typeface="Arial" panose="020B0604020202020204" pitchFamily="34" charset="0"/>
              <a:buChar char="•"/>
            </a:pPr>
            <a:r>
              <a:rPr lang="en-AU" sz="1800" dirty="0">
                <a:solidFill>
                  <a:srgbClr val="29A1B2"/>
                </a:solidFill>
                <a:latin typeface="Helvetica Neue"/>
                <a:ea typeface="Helvetica Neue"/>
                <a:cs typeface="Helvetica Neue"/>
                <a:sym typeface="Helvetica Neue"/>
              </a:rPr>
              <a:t>Identify co-funders, business, philanthropy on application</a:t>
            </a:r>
            <a:endParaRPr sz="1800" dirty="0">
              <a:solidFill>
                <a:srgbClr val="29A1B2"/>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Font typeface="Arial" panose="020B0604020202020204" pitchFamily="34" charset="0"/>
              <a:buChar char="•"/>
            </a:pPr>
            <a:r>
              <a:rPr lang="en-AU" sz="1800" b="0" i="0" u="none" strike="noStrike" cap="none" dirty="0">
                <a:solidFill>
                  <a:srgbClr val="29A1B2"/>
                </a:solidFill>
                <a:latin typeface="Helvetica Neue"/>
                <a:ea typeface="Helvetica Neue"/>
                <a:cs typeface="Helvetica Neue"/>
                <a:sym typeface="Helvetica Neue"/>
              </a:rPr>
              <a:t>Submit FID application by end of 2024</a:t>
            </a:r>
            <a:endParaRPr sz="1800" b="0" i="0" u="none" strike="noStrike" cap="none" dirty="0">
              <a:solidFill>
                <a:srgbClr val="29A1B2"/>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1800" dirty="0">
              <a:solidFill>
                <a:srgbClr val="29A1B2"/>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r>
              <a:rPr lang="en-AU" sz="1800" dirty="0">
                <a:solidFill>
                  <a:srgbClr val="C00000"/>
                </a:solidFill>
                <a:latin typeface="Helvetica Neue"/>
                <a:ea typeface="Helvetica Neue"/>
                <a:cs typeface="Helvetica Neue"/>
                <a:sym typeface="Helvetica Neue"/>
              </a:rPr>
              <a:t>Other funding possibilities and opportunities (a non-competitive process?)</a:t>
            </a:r>
            <a:endParaRPr sz="1800" dirty="0">
              <a:solidFill>
                <a:srgbClr val="C00000"/>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Font typeface="Arial" panose="020B0604020202020204" pitchFamily="34" charset="0"/>
              <a:buChar char="•"/>
            </a:pPr>
            <a:r>
              <a:rPr lang="en-AU" sz="1800" dirty="0">
                <a:solidFill>
                  <a:srgbClr val="29A1B2"/>
                </a:solidFill>
                <a:latin typeface="Helvetica Neue"/>
                <a:ea typeface="Helvetica Neue"/>
                <a:cs typeface="Helvetica Neue"/>
                <a:sym typeface="Helvetica Neue"/>
              </a:rPr>
              <a:t>Circulate proposal in networks</a:t>
            </a:r>
            <a:endParaRPr sz="1800" dirty="0">
              <a:solidFill>
                <a:srgbClr val="29A1B2"/>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Font typeface="Arial" panose="020B0604020202020204" pitchFamily="34" charset="0"/>
              <a:buChar char="•"/>
            </a:pPr>
            <a:r>
              <a:rPr lang="en-AU" sz="1800" dirty="0">
                <a:solidFill>
                  <a:srgbClr val="29A1B2"/>
                </a:solidFill>
                <a:latin typeface="Helvetica Neue"/>
                <a:ea typeface="Helvetica Neue"/>
                <a:cs typeface="Helvetica Neue"/>
                <a:sym typeface="Helvetica Neue"/>
              </a:rPr>
              <a:t>Identify</a:t>
            </a:r>
            <a:r>
              <a:rPr lang="en-AU" sz="1800" b="0" i="0" u="none" strike="noStrike" cap="none" dirty="0">
                <a:solidFill>
                  <a:srgbClr val="29A1B2"/>
                </a:solidFill>
                <a:latin typeface="Helvetica Neue"/>
                <a:ea typeface="Helvetica Neue"/>
                <a:cs typeface="Helvetica Neue"/>
                <a:sym typeface="Helvetica Neue"/>
              </a:rPr>
              <a:t> other possible partners/collaborations/funders</a:t>
            </a:r>
            <a:endParaRPr sz="1800" dirty="0">
              <a:solidFill>
                <a:srgbClr val="29A1B2"/>
              </a:solidFill>
              <a:latin typeface="Helvetica Neue"/>
              <a:ea typeface="Helvetica Neue"/>
              <a:cs typeface="Helvetica Neue"/>
              <a:sym typeface="Helvetica Neue"/>
            </a:endParaRPr>
          </a:p>
          <a:p>
            <a:pPr marL="285750" marR="0" lvl="0" indent="-285750" algn="l" rtl="0">
              <a:lnSpc>
                <a:spcPct val="100000"/>
              </a:lnSpc>
              <a:spcBef>
                <a:spcPts val="0"/>
              </a:spcBef>
              <a:spcAft>
                <a:spcPts val="0"/>
              </a:spcAft>
              <a:buFont typeface="Arial" panose="020B0604020202020204" pitchFamily="34" charset="0"/>
              <a:buChar char="•"/>
            </a:pPr>
            <a:r>
              <a:rPr lang="en-AU" sz="1800" dirty="0">
                <a:solidFill>
                  <a:srgbClr val="29A1B2"/>
                </a:solidFill>
                <a:latin typeface="Helvetica Neue"/>
                <a:ea typeface="Helvetica Neue"/>
                <a:cs typeface="Helvetica Neue"/>
                <a:sym typeface="Helvetica Neue"/>
              </a:rPr>
              <a:t>F</a:t>
            </a:r>
            <a:r>
              <a:rPr lang="en-AU" sz="1800" b="0" i="0" u="none" strike="noStrike" cap="none" dirty="0">
                <a:solidFill>
                  <a:srgbClr val="29A1B2"/>
                </a:solidFill>
                <a:latin typeface="Helvetica Neue"/>
                <a:ea typeface="Helvetica Neue"/>
                <a:cs typeface="Helvetica Neue"/>
                <a:sym typeface="Helvetica Neue"/>
              </a:rPr>
              <a:t>ollow-up conversations about other possibilities – that are not reliant on a competitive process</a:t>
            </a:r>
            <a:endParaRPr dirty="0"/>
          </a:p>
        </p:txBody>
      </p:sp>
      <p:sp>
        <p:nvSpPr>
          <p:cNvPr id="453" name="Google Shape;453;p62"/>
          <p:cNvSpPr txBox="1"/>
          <p:nvPr/>
        </p:nvSpPr>
        <p:spPr>
          <a:xfrm>
            <a:off x="704300" y="1702483"/>
            <a:ext cx="473229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dirty="0">
                <a:solidFill>
                  <a:srgbClr val="C00000"/>
                </a:solidFill>
                <a:latin typeface="Helvetica Neue"/>
                <a:ea typeface="Helvetica Neue"/>
                <a:cs typeface="Helvetica Neue"/>
                <a:sym typeface="Helvetica Neue"/>
              </a:rPr>
              <a:t>Starting points…</a:t>
            </a:r>
            <a:endParaRPr sz="1400" b="0" i="0" u="none" strike="noStrike" cap="none" dirty="0">
              <a:solidFill>
                <a:srgbClr val="C00000"/>
              </a:solidFill>
              <a:latin typeface="Arial"/>
              <a:ea typeface="Arial"/>
              <a:cs typeface="Arial"/>
              <a:sym typeface="Arial"/>
            </a:endParaRPr>
          </a:p>
        </p:txBody>
      </p:sp>
      <p:sp>
        <p:nvSpPr>
          <p:cNvPr id="454" name="Google Shape;454;p62"/>
          <p:cNvSpPr txBox="1"/>
          <p:nvPr/>
        </p:nvSpPr>
        <p:spPr>
          <a:xfrm>
            <a:off x="704300" y="5951929"/>
            <a:ext cx="7379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AU" sz="1800" b="0" i="0" u="none" strike="noStrike" cap="none" dirty="0">
                <a:solidFill>
                  <a:srgbClr val="C00000"/>
                </a:solidFill>
                <a:latin typeface="Helvetica Neue"/>
                <a:ea typeface="Helvetica Neue"/>
                <a:cs typeface="Helvetica Neue"/>
                <a:sym typeface="Helvetica Neue"/>
              </a:rPr>
              <a:t>…and beyond</a:t>
            </a:r>
            <a:endParaRPr sz="1400" b="0" i="0" u="none" strike="noStrike" cap="none" dirty="0">
              <a:solidFill>
                <a:srgbClr val="C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13"/>
          <p:cNvPicPr preferRelativeResize="0">
            <a:picLocks noGrp="1"/>
          </p:cNvPicPr>
          <p:nvPr>
            <p:ph type="pic" idx="2"/>
          </p:nvPr>
        </p:nvPicPr>
        <p:blipFill rotWithShape="1">
          <a:blip r:embed="rId3">
            <a:alphaModFix/>
          </a:blip>
          <a:srcRect/>
          <a:stretch/>
        </p:blipFill>
        <p:spPr>
          <a:xfrm>
            <a:off x="2037" y="0"/>
            <a:ext cx="12187925" cy="6858000"/>
          </a:xfrm>
          <a:prstGeom prst="rect">
            <a:avLst/>
          </a:prstGeom>
          <a:noFill/>
          <a:ln>
            <a:noFill/>
          </a:ln>
        </p:spPr>
      </p:pic>
      <p:pic>
        <p:nvPicPr>
          <p:cNvPr id="460" name="Google Shape;460;p13"/>
          <p:cNvPicPr preferRelativeResize="0"/>
          <p:nvPr/>
        </p:nvPicPr>
        <p:blipFill rotWithShape="1">
          <a:blip r:embed="rId4">
            <a:alphaModFix/>
          </a:blip>
          <a:srcRect/>
          <a:stretch/>
        </p:blipFill>
        <p:spPr>
          <a:xfrm>
            <a:off x="0" y="2603849"/>
            <a:ext cx="5586104" cy="3536158"/>
          </a:xfrm>
          <a:prstGeom prst="rect">
            <a:avLst/>
          </a:prstGeom>
          <a:noFill/>
          <a:ln>
            <a:noFill/>
          </a:ln>
        </p:spPr>
      </p:pic>
      <p:sp>
        <p:nvSpPr>
          <p:cNvPr id="461" name="Google Shape;461;p13"/>
          <p:cNvSpPr txBox="1">
            <a:spLocks noGrp="1"/>
          </p:cNvSpPr>
          <p:nvPr>
            <p:ph type="title"/>
          </p:nvPr>
        </p:nvSpPr>
        <p:spPr>
          <a:xfrm>
            <a:off x="-4135221" y="3321826"/>
            <a:ext cx="41373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endParaRPr/>
          </a:p>
        </p:txBody>
      </p:sp>
      <p:sp>
        <p:nvSpPr>
          <p:cNvPr id="462" name="Google Shape;462;p13"/>
          <p:cNvSpPr txBox="1"/>
          <p:nvPr/>
        </p:nvSpPr>
        <p:spPr>
          <a:xfrm>
            <a:off x="234809" y="3709146"/>
            <a:ext cx="4460040" cy="1325563"/>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l" rtl="0">
              <a:lnSpc>
                <a:spcPct val="90000"/>
              </a:lnSpc>
              <a:spcBef>
                <a:spcPts val="0"/>
              </a:spcBef>
              <a:spcAft>
                <a:spcPts val="0"/>
              </a:spcAft>
              <a:buClr>
                <a:schemeClr val="lt1"/>
              </a:buClr>
              <a:buSzPct val="100000"/>
              <a:buFont typeface="Calibri"/>
              <a:buNone/>
            </a:pPr>
            <a:r>
              <a:rPr lang="en-AU" sz="2400" b="0" i="0" u="none" strike="noStrike" cap="none">
                <a:solidFill>
                  <a:schemeClr val="lt1"/>
                </a:solidFill>
                <a:latin typeface="Calibri"/>
                <a:ea typeface="Calibri"/>
                <a:cs typeface="Calibri"/>
                <a:sym typeface="Calibri"/>
              </a:rPr>
              <a:t>The Present 2017 [Digital collage of watercolour imagery] Author: Aviva Reed </a:t>
            </a:r>
            <a:r>
              <a:rPr lang="en-AU" sz="2400" b="0" i="0" u="sng" strike="noStrike" cap="none">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http://www.avivareed.com/</a:t>
            </a:r>
            <a:r>
              <a:rPr lang="en-AU" sz="2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lt1"/>
              </a:buClr>
              <a:buSzPct val="100000"/>
              <a:buFont typeface="Calibri"/>
              <a:buNone/>
            </a:pPr>
            <a:r>
              <a:rPr lang="en-AU" sz="2400" b="0" i="0" u="none" strike="noStrike" cap="none">
                <a:solidFill>
                  <a:schemeClr val="lt1"/>
                </a:solidFill>
                <a:latin typeface="Calibri"/>
                <a:ea typeface="Calibri"/>
                <a:cs typeface="Calibri"/>
                <a:sym typeface="Calibri"/>
              </a:rPr>
              <a:t>See: </a:t>
            </a:r>
            <a:r>
              <a:rPr lang="en-AU" sz="2400" b="0" i="0" u="sng" strike="noStrike" cap="none">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https://youngpeopleanthropocene.org</a:t>
            </a:r>
            <a:r>
              <a:rPr lang="en-AU"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grpSp>
        <p:nvGrpSpPr>
          <p:cNvPr id="463" name="Google Shape;463;p13"/>
          <p:cNvGrpSpPr/>
          <p:nvPr/>
        </p:nvGrpSpPr>
        <p:grpSpPr>
          <a:xfrm>
            <a:off x="9394825" y="373063"/>
            <a:ext cx="2807822" cy="787400"/>
            <a:chOff x="9384178" y="509772"/>
            <a:chExt cx="2807822" cy="787400"/>
          </a:xfrm>
        </p:grpSpPr>
        <p:pic>
          <p:nvPicPr>
            <p:cNvPr id="464" name="Google Shape;464;p13" descr="Background pattern&#10;&#10;Description automatically generated with low confidence"/>
            <p:cNvPicPr preferRelativeResize="0"/>
            <p:nvPr/>
          </p:nvPicPr>
          <p:blipFill rotWithShape="1">
            <a:blip r:embed="rId7">
              <a:alphaModFix/>
            </a:blip>
            <a:srcRect/>
            <a:stretch/>
          </p:blipFill>
          <p:spPr>
            <a:xfrm>
              <a:off x="9384178" y="509772"/>
              <a:ext cx="2807822" cy="787400"/>
            </a:xfrm>
            <a:prstGeom prst="rect">
              <a:avLst/>
            </a:prstGeom>
            <a:noFill/>
            <a:ln>
              <a:noFill/>
            </a:ln>
          </p:spPr>
        </p:pic>
        <p:pic>
          <p:nvPicPr>
            <p:cNvPr id="465" name="Google Shape;465;p13" descr="Logo&#10;&#10;Description automatically generated with medium confidence"/>
            <p:cNvPicPr preferRelativeResize="0"/>
            <p:nvPr/>
          </p:nvPicPr>
          <p:blipFill rotWithShape="1">
            <a:blip r:embed="rId8">
              <a:alphaModFix/>
            </a:blip>
            <a:srcRect/>
            <a:stretch/>
          </p:blipFill>
          <p:spPr>
            <a:xfrm>
              <a:off x="9641968" y="673480"/>
              <a:ext cx="1967399" cy="499740"/>
            </a:xfrm>
            <a:prstGeom prst="rect">
              <a:avLst/>
            </a:prstGeom>
            <a:noFill/>
            <a:ln>
              <a:noFill/>
            </a:ln>
          </p:spPr>
        </p:pic>
      </p:grpSp>
      <p:sp>
        <p:nvSpPr>
          <p:cNvPr id="466" name="Google Shape;466;p13"/>
          <p:cNvSpPr txBox="1"/>
          <p:nvPr/>
        </p:nvSpPr>
        <p:spPr>
          <a:xfrm>
            <a:off x="6956854" y="5226908"/>
            <a:ext cx="496741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
          <p:cNvPicPr preferRelativeResize="0">
            <a:picLocks noGrp="1"/>
          </p:cNvPicPr>
          <p:nvPr>
            <p:ph type="pic" idx="2"/>
          </p:nvPr>
        </p:nvPicPr>
        <p:blipFill rotWithShape="1">
          <a:blip r:embed="rId3">
            <a:alphaModFix/>
          </a:blip>
          <a:srcRect l="20745" r="20745"/>
          <a:stretch/>
        </p:blipFill>
        <p:spPr>
          <a:xfrm>
            <a:off x="5060950" y="0"/>
            <a:ext cx="7131050" cy="6858000"/>
          </a:xfrm>
          <a:prstGeom prst="rect">
            <a:avLst/>
          </a:prstGeom>
          <a:noFill/>
          <a:ln>
            <a:noFill/>
          </a:ln>
        </p:spPr>
      </p:pic>
      <p:pic>
        <p:nvPicPr>
          <p:cNvPr id="267" name="Google Shape;267;p3" descr="Aerial view of two teachers surrounded by young children as they hold robotic models, with an open laptop computer on the table next to them (STEM)."/>
          <p:cNvPicPr preferRelativeResize="0"/>
          <p:nvPr/>
        </p:nvPicPr>
        <p:blipFill rotWithShape="1">
          <a:blip r:embed="rId4">
            <a:alphaModFix/>
          </a:blip>
          <a:srcRect/>
          <a:stretch/>
        </p:blipFill>
        <p:spPr>
          <a:xfrm>
            <a:off x="0" y="0"/>
            <a:ext cx="8715374" cy="6880559"/>
          </a:xfrm>
          <a:prstGeom prst="rect">
            <a:avLst/>
          </a:prstGeom>
          <a:noFill/>
          <a:ln>
            <a:noFill/>
          </a:ln>
        </p:spPr>
      </p:pic>
      <p:sp>
        <p:nvSpPr>
          <p:cNvPr id="268" name="Google Shape;268;p3"/>
          <p:cNvSpPr txBox="1">
            <a:spLocks noGrp="1"/>
          </p:cNvSpPr>
          <p:nvPr>
            <p:ph type="title"/>
          </p:nvPr>
        </p:nvSpPr>
        <p:spPr>
          <a:xfrm>
            <a:off x="509100" y="4007833"/>
            <a:ext cx="455185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r>
              <a:rPr lang="en-AU" sz="2000"/>
              <a:t>Professor Peter Kraftl, The University of Birmingham (UK)</a:t>
            </a:r>
            <a:br>
              <a:rPr lang="en-AU" sz="2000"/>
            </a:br>
            <a:br>
              <a:rPr lang="en-AU" sz="2000"/>
            </a:br>
            <a:r>
              <a:rPr lang="en-AU" sz="2000"/>
              <a:t>Associate Professor Arinola Adefila, Buckinghamshire New University (UK)</a:t>
            </a:r>
            <a:br>
              <a:rPr lang="en-AU" sz="2000"/>
            </a:br>
            <a:br>
              <a:rPr lang="en-AU" sz="2000"/>
            </a:br>
            <a:r>
              <a:rPr lang="en-AU" sz="2000"/>
              <a:t>Associate Professor Luke Howie, Deakin University (AUS)</a:t>
            </a:r>
            <a:br>
              <a:rPr lang="en-AU" sz="2000"/>
            </a:br>
            <a:br>
              <a:rPr lang="en-AU" sz="2000"/>
            </a:br>
            <a:r>
              <a:rPr lang="en-AU" sz="2000"/>
              <a:t>Dr Seth Brown, RMIT University (AUS)</a:t>
            </a:r>
            <a:br>
              <a:rPr lang="en-AU" sz="2000"/>
            </a:br>
            <a:br>
              <a:rPr lang="en-AU" sz="2000"/>
            </a:br>
            <a:r>
              <a:rPr lang="en-AU" sz="2000"/>
              <a:t>Dr James Goring, Deakin University (AUS)</a:t>
            </a:r>
            <a:br>
              <a:rPr lang="en-AU" sz="2000"/>
            </a:br>
            <a:br>
              <a:rPr lang="en-AU" sz="2400"/>
            </a:br>
            <a:br>
              <a:rPr lang="en-AU" sz="2400"/>
            </a:br>
            <a:br>
              <a:rPr lang="en-AU" sz="2400"/>
            </a:br>
            <a:br>
              <a:rPr lang="en-AU" sz="2400"/>
            </a:br>
            <a:br>
              <a:rPr lang="en-AU" sz="2400"/>
            </a:br>
            <a:endParaRPr sz="2400">
              <a:solidFill>
                <a:schemeClr val="lt1"/>
              </a:solidFill>
            </a:endParaRPr>
          </a:p>
        </p:txBody>
      </p:sp>
      <p:sp>
        <p:nvSpPr>
          <p:cNvPr id="269" name="Google Shape;269;p3"/>
          <p:cNvSpPr txBox="1">
            <a:spLocks noGrp="1"/>
          </p:cNvSpPr>
          <p:nvPr>
            <p:ph type="body" idx="1"/>
          </p:nvPr>
        </p:nvSpPr>
        <p:spPr>
          <a:xfrm>
            <a:off x="1187450" y="8382943"/>
            <a:ext cx="3873500" cy="11128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400"/>
              <a:buNone/>
            </a:pPr>
            <a:r>
              <a:rPr lang="en-AU">
                <a:solidFill>
                  <a:schemeClr val="lt1"/>
                </a:solidFill>
              </a:rPr>
              <a:t>Sub-heading</a:t>
            </a:r>
            <a:endParaRPr/>
          </a:p>
        </p:txBody>
      </p:sp>
      <p:sp>
        <p:nvSpPr>
          <p:cNvPr id="270" name="Google Shape;270;p3"/>
          <p:cNvSpPr txBox="1">
            <a:spLocks noGrp="1"/>
          </p:cNvSpPr>
          <p:nvPr>
            <p:ph type="body" idx="4294967295"/>
          </p:nvPr>
        </p:nvSpPr>
        <p:spPr>
          <a:xfrm>
            <a:off x="9394825" y="373063"/>
            <a:ext cx="2797175" cy="787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D8224D"/>
              </a:buClr>
              <a:buSzPts val="1600"/>
              <a:buNone/>
            </a:pPr>
            <a:endParaRPr/>
          </a:p>
        </p:txBody>
      </p:sp>
      <p:grpSp>
        <p:nvGrpSpPr>
          <p:cNvPr id="271" name="Google Shape;271;p3"/>
          <p:cNvGrpSpPr/>
          <p:nvPr/>
        </p:nvGrpSpPr>
        <p:grpSpPr>
          <a:xfrm>
            <a:off x="9394825" y="373063"/>
            <a:ext cx="2807822" cy="787400"/>
            <a:chOff x="9384178" y="509772"/>
            <a:chExt cx="2807822" cy="787400"/>
          </a:xfrm>
        </p:grpSpPr>
        <p:pic>
          <p:nvPicPr>
            <p:cNvPr id="272" name="Google Shape;272;p3" descr="Background pattern&#10;&#10;Description automatically generated with low confidence"/>
            <p:cNvPicPr preferRelativeResize="0"/>
            <p:nvPr/>
          </p:nvPicPr>
          <p:blipFill rotWithShape="1">
            <a:blip r:embed="rId5">
              <a:alphaModFix/>
            </a:blip>
            <a:srcRect/>
            <a:stretch/>
          </p:blipFill>
          <p:spPr>
            <a:xfrm>
              <a:off x="9384178" y="509772"/>
              <a:ext cx="2807822" cy="787400"/>
            </a:xfrm>
            <a:prstGeom prst="rect">
              <a:avLst/>
            </a:prstGeom>
            <a:noFill/>
            <a:ln>
              <a:noFill/>
            </a:ln>
          </p:spPr>
        </p:pic>
        <p:pic>
          <p:nvPicPr>
            <p:cNvPr id="273" name="Google Shape;273;p3" descr="Logo&#10;&#10;Description automatically generated with medium confidence"/>
            <p:cNvPicPr preferRelativeResize="0"/>
            <p:nvPr/>
          </p:nvPicPr>
          <p:blipFill rotWithShape="1">
            <a:blip r:embed="rId6">
              <a:alphaModFix/>
            </a:blip>
            <a:srcRect/>
            <a:stretch/>
          </p:blipFill>
          <p:spPr>
            <a:xfrm>
              <a:off x="9641968" y="673480"/>
              <a:ext cx="1967399" cy="49974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54"/>
          <p:cNvPicPr preferRelativeResize="0">
            <a:picLocks noGrp="1"/>
          </p:cNvPicPr>
          <p:nvPr>
            <p:ph type="pic" idx="2"/>
          </p:nvPr>
        </p:nvPicPr>
        <p:blipFill rotWithShape="1">
          <a:blip r:embed="rId3">
            <a:alphaModFix/>
          </a:blip>
          <a:srcRect l="20745" r="20745"/>
          <a:stretch/>
        </p:blipFill>
        <p:spPr>
          <a:xfrm>
            <a:off x="5060950" y="0"/>
            <a:ext cx="7131050" cy="6858000"/>
          </a:xfrm>
          <a:prstGeom prst="rect">
            <a:avLst/>
          </a:prstGeom>
          <a:noFill/>
          <a:ln>
            <a:noFill/>
          </a:ln>
        </p:spPr>
      </p:pic>
      <p:pic>
        <p:nvPicPr>
          <p:cNvPr id="279" name="Google Shape;279;p54" descr="Aerial view of two teachers surrounded by young children as they hold robotic models, with an open laptop computer on the table next to them (STEM)."/>
          <p:cNvPicPr preferRelativeResize="0"/>
          <p:nvPr/>
        </p:nvPicPr>
        <p:blipFill rotWithShape="1">
          <a:blip r:embed="rId4">
            <a:alphaModFix/>
          </a:blip>
          <a:srcRect/>
          <a:stretch/>
        </p:blipFill>
        <p:spPr>
          <a:xfrm>
            <a:off x="0" y="0"/>
            <a:ext cx="8715374" cy="6880559"/>
          </a:xfrm>
          <a:prstGeom prst="rect">
            <a:avLst/>
          </a:prstGeom>
          <a:noFill/>
          <a:ln>
            <a:noFill/>
          </a:ln>
        </p:spPr>
      </p:pic>
      <p:sp>
        <p:nvSpPr>
          <p:cNvPr id="280" name="Google Shape;280;p54"/>
          <p:cNvSpPr txBox="1">
            <a:spLocks noGrp="1"/>
          </p:cNvSpPr>
          <p:nvPr>
            <p:ph type="title"/>
          </p:nvPr>
        </p:nvSpPr>
        <p:spPr>
          <a:xfrm>
            <a:off x="509100" y="3763993"/>
            <a:ext cx="455185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2400"/>
              <a:buNone/>
            </a:pPr>
            <a:r>
              <a:rPr lang="en-AU" sz="2000"/>
              <a:t>1. Net Zero Futures (NZFs): What? Why?</a:t>
            </a:r>
            <a:br>
              <a:rPr lang="en-AU" sz="2000"/>
            </a:br>
            <a:br>
              <a:rPr lang="en-AU" sz="2000"/>
            </a:br>
            <a:r>
              <a:rPr lang="en-AU" sz="2000"/>
              <a:t>2. Micro-credentials/digital badging. What? Why?</a:t>
            </a:r>
            <a:br>
              <a:rPr lang="en-AU" sz="2000"/>
            </a:br>
            <a:r>
              <a:rPr lang="en-AU" sz="2000"/>
              <a:t> </a:t>
            </a:r>
            <a:br>
              <a:rPr lang="en-AU" sz="2000"/>
            </a:br>
            <a:r>
              <a:rPr lang="en-AU" sz="2000"/>
              <a:t>3. Gamified Learning. What? Why?</a:t>
            </a:r>
            <a:br>
              <a:rPr lang="en-AU" sz="2000"/>
            </a:br>
            <a:r>
              <a:rPr lang="en-AU" sz="2000"/>
              <a:t> </a:t>
            </a:r>
            <a:endParaRPr sz="2000"/>
          </a:p>
          <a:p>
            <a:pPr marL="0" lvl="0" indent="0" algn="l" rtl="0">
              <a:lnSpc>
                <a:spcPct val="90000"/>
              </a:lnSpc>
              <a:spcBef>
                <a:spcPts val="0"/>
              </a:spcBef>
              <a:spcAft>
                <a:spcPts val="0"/>
              </a:spcAft>
              <a:buSzPts val="2400"/>
              <a:buNone/>
            </a:pPr>
            <a:r>
              <a:rPr lang="en-AU" sz="2000"/>
              <a:t>4. Project outline. Year 1: Co-Design. Year 2: Build. Year 3: Test. </a:t>
            </a:r>
            <a:br>
              <a:rPr lang="en-AU" sz="2000"/>
            </a:br>
            <a:br>
              <a:rPr lang="en-AU" sz="2000"/>
            </a:br>
            <a:r>
              <a:rPr lang="en-AU" sz="2000"/>
              <a:t>5. Possible First Projects. Pakistan, Ghana. Sao Paulo. Fund for Innovation in Development (FID)</a:t>
            </a:r>
            <a:br>
              <a:rPr lang="en-AU" sz="2000"/>
            </a:br>
            <a:br>
              <a:rPr lang="en-AU" sz="2000"/>
            </a:br>
            <a:r>
              <a:rPr lang="en-AU" sz="2000"/>
              <a:t>6. Next Steps. Including other project possibilities. </a:t>
            </a:r>
            <a:br>
              <a:rPr lang="en-AU" sz="2400"/>
            </a:br>
            <a:br>
              <a:rPr lang="en-AU" sz="2400"/>
            </a:br>
            <a:br>
              <a:rPr lang="en-AU" sz="2400"/>
            </a:br>
            <a:br>
              <a:rPr lang="en-AU" sz="2400"/>
            </a:br>
            <a:br>
              <a:rPr lang="en-AU" sz="2400"/>
            </a:br>
            <a:endParaRPr sz="2400">
              <a:solidFill>
                <a:schemeClr val="lt1"/>
              </a:solidFill>
            </a:endParaRPr>
          </a:p>
        </p:txBody>
      </p:sp>
      <p:sp>
        <p:nvSpPr>
          <p:cNvPr id="281" name="Google Shape;281;p54"/>
          <p:cNvSpPr txBox="1">
            <a:spLocks noGrp="1"/>
          </p:cNvSpPr>
          <p:nvPr>
            <p:ph type="body" idx="1"/>
          </p:nvPr>
        </p:nvSpPr>
        <p:spPr>
          <a:xfrm>
            <a:off x="1187450" y="8382943"/>
            <a:ext cx="3873500" cy="11128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400"/>
              <a:buNone/>
            </a:pPr>
            <a:r>
              <a:rPr lang="en-AU">
                <a:solidFill>
                  <a:schemeClr val="lt1"/>
                </a:solidFill>
              </a:rPr>
              <a:t>Sub-heading</a:t>
            </a:r>
            <a:endParaRPr/>
          </a:p>
        </p:txBody>
      </p:sp>
      <p:sp>
        <p:nvSpPr>
          <p:cNvPr id="282" name="Google Shape;282;p54"/>
          <p:cNvSpPr txBox="1">
            <a:spLocks noGrp="1"/>
          </p:cNvSpPr>
          <p:nvPr>
            <p:ph type="body" idx="4294967295"/>
          </p:nvPr>
        </p:nvSpPr>
        <p:spPr>
          <a:xfrm>
            <a:off x="9394825" y="373063"/>
            <a:ext cx="2797175" cy="787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D8224D"/>
              </a:buClr>
              <a:buSzPts val="1600"/>
              <a:buNone/>
            </a:pPr>
            <a:endParaRPr/>
          </a:p>
        </p:txBody>
      </p:sp>
      <p:grpSp>
        <p:nvGrpSpPr>
          <p:cNvPr id="283" name="Google Shape;283;p54"/>
          <p:cNvGrpSpPr/>
          <p:nvPr/>
        </p:nvGrpSpPr>
        <p:grpSpPr>
          <a:xfrm>
            <a:off x="9394825" y="373063"/>
            <a:ext cx="2807822" cy="787400"/>
            <a:chOff x="9384178" y="509772"/>
            <a:chExt cx="2807822" cy="787400"/>
          </a:xfrm>
        </p:grpSpPr>
        <p:pic>
          <p:nvPicPr>
            <p:cNvPr id="284" name="Google Shape;284;p54" descr="Background pattern&#10;&#10;Description automatically generated with low confidence"/>
            <p:cNvPicPr preferRelativeResize="0"/>
            <p:nvPr/>
          </p:nvPicPr>
          <p:blipFill rotWithShape="1">
            <a:blip r:embed="rId5">
              <a:alphaModFix/>
            </a:blip>
            <a:srcRect/>
            <a:stretch/>
          </p:blipFill>
          <p:spPr>
            <a:xfrm>
              <a:off x="9384178" y="509772"/>
              <a:ext cx="2807822" cy="787400"/>
            </a:xfrm>
            <a:prstGeom prst="rect">
              <a:avLst/>
            </a:prstGeom>
            <a:noFill/>
            <a:ln>
              <a:noFill/>
            </a:ln>
          </p:spPr>
        </p:pic>
        <p:pic>
          <p:nvPicPr>
            <p:cNvPr id="285" name="Google Shape;285;p54" descr="Logo&#10;&#10;Description automatically generated with medium confidence"/>
            <p:cNvPicPr preferRelativeResize="0"/>
            <p:nvPr/>
          </p:nvPicPr>
          <p:blipFill rotWithShape="1">
            <a:blip r:embed="rId6">
              <a:alphaModFix/>
            </a:blip>
            <a:srcRect/>
            <a:stretch/>
          </p:blipFill>
          <p:spPr>
            <a:xfrm>
              <a:off x="9641968" y="673480"/>
              <a:ext cx="1967399" cy="49974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5"/>
          <p:cNvSpPr txBox="1">
            <a:spLocks noGrp="1"/>
          </p:cNvSpPr>
          <p:nvPr>
            <p:ph type="title"/>
          </p:nvPr>
        </p:nvSpPr>
        <p:spPr>
          <a:xfrm>
            <a:off x="861852" y="373063"/>
            <a:ext cx="519972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3200"/>
              <a:t>The Problem</a:t>
            </a:r>
            <a:endParaRPr/>
          </a:p>
        </p:txBody>
      </p:sp>
      <p:sp>
        <p:nvSpPr>
          <p:cNvPr id="291" name="Google Shape;291;p55"/>
          <p:cNvSpPr txBox="1">
            <a:spLocks noGrp="1"/>
          </p:cNvSpPr>
          <p:nvPr>
            <p:ph type="body" idx="1"/>
          </p:nvPr>
        </p:nvSpPr>
        <p:spPr>
          <a:xfrm>
            <a:off x="5436592" y="273880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292" name="Google Shape;292;p55"/>
          <p:cNvGrpSpPr/>
          <p:nvPr/>
        </p:nvGrpSpPr>
        <p:grpSpPr>
          <a:xfrm>
            <a:off x="9394825" y="373063"/>
            <a:ext cx="2807822" cy="787400"/>
            <a:chOff x="9384178" y="509772"/>
            <a:chExt cx="2807822" cy="787400"/>
          </a:xfrm>
        </p:grpSpPr>
        <p:pic>
          <p:nvPicPr>
            <p:cNvPr id="293" name="Google Shape;293;p55"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294" name="Google Shape;294;p55"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pic>
        <p:nvPicPr>
          <p:cNvPr id="295" name="Google Shape;295;p55" descr="A screenshot of a computer&#10;&#10;Description automatically generated"/>
          <p:cNvPicPr preferRelativeResize="0"/>
          <p:nvPr/>
        </p:nvPicPr>
        <p:blipFill rotWithShape="1">
          <a:blip r:embed="rId5">
            <a:alphaModFix/>
          </a:blip>
          <a:srcRect l="1681" t="12820" r="1063" b="8484"/>
          <a:stretch/>
        </p:blipFill>
        <p:spPr>
          <a:xfrm>
            <a:off x="861853" y="1597152"/>
            <a:ext cx="10379172" cy="47240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
          <p:cNvSpPr txBox="1">
            <a:spLocks noGrp="1"/>
          </p:cNvSpPr>
          <p:nvPr>
            <p:ph type="title"/>
          </p:nvPr>
        </p:nvSpPr>
        <p:spPr>
          <a:xfrm>
            <a:off x="236870" y="373063"/>
            <a:ext cx="789519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3200"/>
              <a:t>Net Zero Futures (NZFs) – the ‘official story’?</a:t>
            </a:r>
            <a:endParaRPr/>
          </a:p>
        </p:txBody>
      </p:sp>
      <p:sp>
        <p:nvSpPr>
          <p:cNvPr id="301" name="Google Shape;301;p4"/>
          <p:cNvSpPr txBox="1">
            <a:spLocks noGrp="1"/>
          </p:cNvSpPr>
          <p:nvPr>
            <p:ph type="body" idx="1"/>
          </p:nvPr>
        </p:nvSpPr>
        <p:spPr>
          <a:xfrm>
            <a:off x="13129744" y="2572937"/>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302" name="Google Shape;302;p4"/>
          <p:cNvGrpSpPr/>
          <p:nvPr/>
        </p:nvGrpSpPr>
        <p:grpSpPr>
          <a:xfrm>
            <a:off x="9394825" y="373063"/>
            <a:ext cx="2807822" cy="787400"/>
            <a:chOff x="9384178" y="509772"/>
            <a:chExt cx="2807822" cy="787400"/>
          </a:xfrm>
        </p:grpSpPr>
        <p:pic>
          <p:nvPicPr>
            <p:cNvPr id="303" name="Google Shape;303;p4"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304" name="Google Shape;304;p4"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305" name="Google Shape;305;p4"/>
          <p:cNvSpPr txBox="1"/>
          <p:nvPr/>
        </p:nvSpPr>
        <p:spPr>
          <a:xfrm>
            <a:off x="341376" y="1664088"/>
            <a:ext cx="7790688" cy="419403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Carbon Neutrality by 2050</a:t>
            </a:r>
            <a:r>
              <a:rPr lang="en-AU" sz="1800" b="0" i="0" u="none" strike="noStrike" cap="none">
                <a:solidFill>
                  <a:srgbClr val="29A1B2"/>
                </a:solidFill>
                <a:latin typeface="Helvetica Neue"/>
                <a:ea typeface="Helvetica Neue"/>
                <a:cs typeface="Helvetica Neue"/>
                <a:sym typeface="Helvetica Neue"/>
              </a:rPr>
              <a:t>: Achieving net-zero greenhouse gas emissions globally by mid-century.</a:t>
            </a:r>
            <a:endParaRPr/>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Sustainable Development: </a:t>
            </a:r>
            <a:r>
              <a:rPr lang="en-AU" sz="1800" b="0" i="0" u="none" strike="noStrike" cap="none">
                <a:solidFill>
                  <a:srgbClr val="29A1B2"/>
                </a:solidFill>
                <a:latin typeface="Helvetica Neue"/>
                <a:ea typeface="Helvetica Neue"/>
                <a:cs typeface="Helvetica Neue"/>
                <a:sym typeface="Helvetica Neue"/>
              </a:rPr>
              <a:t>Ensuring economic and social growth that preserves environmental health for future generations.</a:t>
            </a:r>
            <a:endParaRPr/>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Renewable Energy Transition: </a:t>
            </a:r>
            <a:r>
              <a:rPr lang="en-AU" sz="1800" b="0" i="0" u="none" strike="noStrike" cap="none">
                <a:solidFill>
                  <a:srgbClr val="29A1B2"/>
                </a:solidFill>
                <a:latin typeface="Helvetica Neue"/>
                <a:ea typeface="Helvetica Neue"/>
                <a:cs typeface="Helvetica Neue"/>
                <a:sym typeface="Helvetica Neue"/>
              </a:rPr>
              <a:t>Replacing fossil fuels with renewable energy sources like solar, wind, and hydro.</a:t>
            </a:r>
            <a:endParaRPr/>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Technological Innovation: </a:t>
            </a:r>
            <a:r>
              <a:rPr lang="en-AU" sz="1800" b="0" i="0" u="none" strike="noStrike" cap="none">
                <a:solidFill>
                  <a:srgbClr val="29A1B2"/>
                </a:solidFill>
                <a:latin typeface="Helvetica Neue"/>
                <a:ea typeface="Helvetica Neue"/>
                <a:cs typeface="Helvetica Neue"/>
                <a:sym typeface="Helvetica Neue"/>
              </a:rPr>
              <a:t>Utilizing advanced technologies for energy efficiency and effective carbon capture.</a:t>
            </a:r>
            <a:endParaRPr/>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a:solidFill>
                  <a:srgbClr val="C00000"/>
                </a:solidFill>
                <a:latin typeface="Helvetica Neue"/>
                <a:ea typeface="Helvetica Neue"/>
                <a:cs typeface="Helvetica Neue"/>
                <a:sym typeface="Helvetica Neue"/>
              </a:rPr>
              <a:t>Global Cooperation: </a:t>
            </a:r>
            <a:r>
              <a:rPr lang="en-AU" sz="1800" b="0" i="0" u="none" strike="noStrike" cap="none">
                <a:solidFill>
                  <a:srgbClr val="29A1B2"/>
                </a:solidFill>
                <a:latin typeface="Helvetica Neue"/>
                <a:ea typeface="Helvetica Neue"/>
                <a:cs typeface="Helvetica Neue"/>
                <a:sym typeface="Helvetica Neue"/>
              </a:rPr>
              <a:t>Promoting international collaboration to meet climate targets, as outlined in the Paris Agreement.</a:t>
            </a:r>
            <a:endParaRPr/>
          </a:p>
        </p:txBody>
      </p:sp>
      <p:pic>
        <p:nvPicPr>
          <p:cNvPr id="306" name="Google Shape;306;p4" descr="A hand with a green background&#10;&#10;Description automatically generated"/>
          <p:cNvPicPr preferRelativeResize="0"/>
          <p:nvPr/>
        </p:nvPicPr>
        <p:blipFill rotWithShape="1">
          <a:blip r:embed="rId5">
            <a:alphaModFix/>
          </a:blip>
          <a:srcRect/>
          <a:stretch/>
        </p:blipFill>
        <p:spPr>
          <a:xfrm>
            <a:off x="8346016" y="2694178"/>
            <a:ext cx="3690312" cy="213385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6"/>
          <p:cNvSpPr txBox="1">
            <a:spLocks noGrp="1"/>
          </p:cNvSpPr>
          <p:nvPr>
            <p:ph type="title"/>
          </p:nvPr>
        </p:nvSpPr>
        <p:spPr>
          <a:xfrm>
            <a:off x="374272" y="123859"/>
            <a:ext cx="720025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3200"/>
              <a:t>Net Zero Futures (NZFs) – the ‘reality’?</a:t>
            </a:r>
            <a:endParaRPr/>
          </a:p>
        </p:txBody>
      </p:sp>
      <p:sp>
        <p:nvSpPr>
          <p:cNvPr id="312" name="Google Shape;312;p56"/>
          <p:cNvSpPr txBox="1">
            <a:spLocks noGrp="1"/>
          </p:cNvSpPr>
          <p:nvPr>
            <p:ph type="body" idx="1"/>
          </p:nvPr>
        </p:nvSpPr>
        <p:spPr>
          <a:xfrm>
            <a:off x="5436592" y="273880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313" name="Google Shape;313;p56"/>
          <p:cNvGrpSpPr/>
          <p:nvPr/>
        </p:nvGrpSpPr>
        <p:grpSpPr>
          <a:xfrm>
            <a:off x="9394825" y="373063"/>
            <a:ext cx="2807822" cy="787400"/>
            <a:chOff x="9384178" y="509772"/>
            <a:chExt cx="2807822" cy="787400"/>
          </a:xfrm>
        </p:grpSpPr>
        <p:pic>
          <p:nvPicPr>
            <p:cNvPr id="314" name="Google Shape;314;p56"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315" name="Google Shape;315;p56"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316" name="Google Shape;316;p56"/>
          <p:cNvSpPr txBox="1"/>
          <p:nvPr/>
        </p:nvSpPr>
        <p:spPr>
          <a:xfrm>
            <a:off x="374272" y="2235074"/>
            <a:ext cx="7501800" cy="383177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dirty="0">
                <a:solidFill>
                  <a:srgbClr val="C00000"/>
                </a:solidFill>
                <a:latin typeface="Helvetica Neue"/>
                <a:ea typeface="Helvetica Neue"/>
                <a:cs typeface="Helvetica Neue"/>
                <a:sym typeface="Helvetica Neue"/>
              </a:rPr>
              <a:t>Climate Change: </a:t>
            </a:r>
            <a:r>
              <a:rPr lang="en-AU" sz="1800" dirty="0">
                <a:solidFill>
                  <a:srgbClr val="29A1B2"/>
                </a:solidFill>
                <a:latin typeface="Helvetica Neue"/>
                <a:ea typeface="Helvetica Neue"/>
                <a:cs typeface="Helvetica Neue"/>
                <a:sym typeface="Helvetica Neue"/>
              </a:rPr>
              <a:t>Does not STOP climate change, but l</a:t>
            </a:r>
            <a:r>
              <a:rPr lang="en-AU" sz="1800" b="0" i="0" u="none" strike="noStrike" cap="none" dirty="0">
                <a:solidFill>
                  <a:srgbClr val="29A1B2"/>
                </a:solidFill>
                <a:latin typeface="Helvetica Neue"/>
                <a:ea typeface="Helvetica Neue"/>
                <a:cs typeface="Helvetica Neue"/>
                <a:sym typeface="Helvetica Neue"/>
              </a:rPr>
              <a:t>imits temperature rise.</a:t>
            </a:r>
            <a:endParaRPr dirty="0"/>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dirty="0">
                <a:solidFill>
                  <a:srgbClr val="C00000"/>
                </a:solidFill>
                <a:latin typeface="Helvetica Neue"/>
                <a:ea typeface="Helvetica Neue"/>
                <a:cs typeface="Helvetica Neue"/>
                <a:sym typeface="Helvetica Neue"/>
              </a:rPr>
              <a:t>Greenwashing: </a:t>
            </a:r>
            <a:r>
              <a:rPr lang="en-AU" sz="1800" b="0" i="0" u="none" strike="noStrike" cap="none" dirty="0">
                <a:solidFill>
                  <a:srgbClr val="29A1B2"/>
                </a:solidFill>
                <a:latin typeface="Helvetica Neue"/>
                <a:ea typeface="Helvetica Neue"/>
                <a:cs typeface="Helvetica Neue"/>
                <a:sym typeface="Helvetica Neue"/>
              </a:rPr>
              <a:t>Misleading claims erode trust and progress.</a:t>
            </a:r>
            <a:endParaRPr dirty="0"/>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dirty="0">
                <a:solidFill>
                  <a:srgbClr val="C00000"/>
                </a:solidFill>
                <a:latin typeface="Helvetica Neue"/>
                <a:ea typeface="Helvetica Neue"/>
                <a:cs typeface="Helvetica Neue"/>
                <a:sym typeface="Helvetica Neue"/>
              </a:rPr>
              <a:t>'Climate Wars': </a:t>
            </a:r>
            <a:r>
              <a:rPr lang="en-AU" sz="1800" b="0" i="0" u="none" strike="noStrike" cap="none" dirty="0">
                <a:solidFill>
                  <a:srgbClr val="29A1B2"/>
                </a:solidFill>
                <a:latin typeface="Helvetica Neue"/>
                <a:ea typeface="Helvetica Neue"/>
                <a:cs typeface="Helvetica Neue"/>
                <a:sym typeface="Helvetica Neue"/>
              </a:rPr>
              <a:t>Politicised actions create conflict and delays.</a:t>
            </a:r>
            <a:endParaRPr dirty="0"/>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dirty="0">
                <a:solidFill>
                  <a:srgbClr val="C00000"/>
                </a:solidFill>
                <a:latin typeface="Helvetica Neue"/>
                <a:ea typeface="Helvetica Neue"/>
                <a:cs typeface="Helvetica Neue"/>
                <a:sym typeface="Helvetica Neue"/>
              </a:rPr>
              <a:t>Global Disparities: </a:t>
            </a:r>
            <a:r>
              <a:rPr lang="en-AU" sz="1800" b="0" i="0" u="none" strike="noStrike" cap="none" dirty="0">
                <a:solidFill>
                  <a:srgbClr val="29A1B2"/>
                </a:solidFill>
                <a:latin typeface="Helvetica Neue"/>
                <a:ea typeface="Helvetica Neue"/>
                <a:cs typeface="Helvetica Neue"/>
                <a:sym typeface="Helvetica Neue"/>
              </a:rPr>
              <a:t>Unequal challenges and opportunities worldwide.</a:t>
            </a:r>
            <a:endParaRPr dirty="0"/>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dirty="0">
                <a:solidFill>
                  <a:srgbClr val="C00000"/>
                </a:solidFill>
                <a:latin typeface="Helvetica Neue"/>
                <a:ea typeface="Helvetica Neue"/>
                <a:cs typeface="Helvetica Neue"/>
                <a:sym typeface="Helvetica Neue"/>
              </a:rPr>
              <a:t>Tech</a:t>
            </a:r>
            <a:r>
              <a:rPr lang="en-AU" sz="1800" dirty="0">
                <a:solidFill>
                  <a:srgbClr val="C00000"/>
                </a:solidFill>
                <a:latin typeface="Helvetica Neue"/>
                <a:ea typeface="Helvetica Neue"/>
                <a:cs typeface="Helvetica Neue"/>
                <a:sym typeface="Helvetica Neue"/>
              </a:rPr>
              <a:t> </a:t>
            </a:r>
            <a:r>
              <a:rPr lang="en-AU" sz="1800" b="0" i="0" u="none" strike="noStrike" cap="none" dirty="0">
                <a:solidFill>
                  <a:srgbClr val="C00000"/>
                </a:solidFill>
                <a:latin typeface="Helvetica Neue"/>
                <a:ea typeface="Helvetica Neue"/>
                <a:cs typeface="Helvetica Neue"/>
                <a:sym typeface="Helvetica Neue"/>
              </a:rPr>
              <a:t>Hurdles: </a:t>
            </a:r>
            <a:r>
              <a:rPr lang="en-AU" sz="1800" b="0" i="0" u="none" strike="noStrike" cap="none" dirty="0">
                <a:solidFill>
                  <a:srgbClr val="29A1B2"/>
                </a:solidFill>
                <a:latin typeface="Helvetica Neue"/>
                <a:ea typeface="Helvetica Neue"/>
                <a:cs typeface="Helvetica Neue"/>
                <a:sym typeface="Helvetica Neue"/>
              </a:rPr>
              <a:t>Need major investment in renewables and carbon capture.</a:t>
            </a:r>
            <a:endParaRPr dirty="0"/>
          </a:p>
          <a:p>
            <a:pPr marL="285750" marR="0" lvl="0" indent="-285750" algn="l" rtl="0">
              <a:lnSpc>
                <a:spcPct val="150000"/>
              </a:lnSpc>
              <a:spcBef>
                <a:spcPts val="0"/>
              </a:spcBef>
              <a:spcAft>
                <a:spcPts val="0"/>
              </a:spcAft>
              <a:buClr>
                <a:srgbClr val="000000"/>
              </a:buClr>
              <a:buSzPts val="1800"/>
              <a:buFont typeface="Arial"/>
              <a:buChar char="•"/>
            </a:pPr>
            <a:r>
              <a:rPr lang="en-AU" sz="1800" b="0" i="0" u="none" strike="noStrike" cap="none" dirty="0">
                <a:solidFill>
                  <a:srgbClr val="C00000"/>
                </a:solidFill>
                <a:latin typeface="Helvetica Neue"/>
                <a:ea typeface="Helvetica Neue"/>
                <a:cs typeface="Helvetica Neue"/>
                <a:sym typeface="Helvetica Neue"/>
              </a:rPr>
              <a:t>Behavioural Change and Adaptation: </a:t>
            </a:r>
            <a:r>
              <a:rPr lang="en-AU" sz="1800" b="0" i="0" u="none" strike="noStrike" cap="none" dirty="0">
                <a:solidFill>
                  <a:srgbClr val="29A1B2"/>
                </a:solidFill>
                <a:latin typeface="Helvetica Neue"/>
                <a:ea typeface="Helvetica Neue"/>
                <a:cs typeface="Helvetica Neue"/>
                <a:sym typeface="Helvetica Neue"/>
              </a:rPr>
              <a:t>Requires lifestyle changes and global adaptation.</a:t>
            </a:r>
            <a:endParaRPr dirty="0"/>
          </a:p>
        </p:txBody>
      </p:sp>
      <p:pic>
        <p:nvPicPr>
          <p:cNvPr id="317" name="Google Shape;317;p56" descr="A watercolor of a planet with a tree growing out of it&#10;&#10;Description automatically generated"/>
          <p:cNvPicPr preferRelativeResize="0"/>
          <p:nvPr/>
        </p:nvPicPr>
        <p:blipFill rotWithShape="1">
          <a:blip r:embed="rId5">
            <a:alphaModFix/>
          </a:blip>
          <a:srcRect/>
          <a:stretch/>
        </p:blipFill>
        <p:spPr>
          <a:xfrm>
            <a:off x="8159031" y="2614850"/>
            <a:ext cx="3460983" cy="25957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7"/>
          <p:cNvSpPr txBox="1">
            <a:spLocks noGrp="1"/>
          </p:cNvSpPr>
          <p:nvPr>
            <p:ph type="title"/>
          </p:nvPr>
        </p:nvSpPr>
        <p:spPr>
          <a:xfrm>
            <a:off x="374272" y="392558"/>
            <a:ext cx="720025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A2148"/>
              </a:buClr>
              <a:buSzPct val="104166"/>
              <a:buFont typeface="Calibri"/>
              <a:buNone/>
            </a:pPr>
            <a:r>
              <a:rPr lang="en-AU" sz="3200" dirty="0"/>
              <a:t>Net Zero Futures (NZFs) – Developing Young People’s ‘Futures Literacies’ (How do they ‘read’ and ‘write’ their futures?).</a:t>
            </a:r>
            <a:endParaRPr dirty="0"/>
          </a:p>
        </p:txBody>
      </p:sp>
      <p:sp>
        <p:nvSpPr>
          <p:cNvPr id="323" name="Google Shape;323;p57"/>
          <p:cNvSpPr txBox="1">
            <a:spLocks noGrp="1"/>
          </p:cNvSpPr>
          <p:nvPr>
            <p:ph type="body" idx="1"/>
          </p:nvPr>
        </p:nvSpPr>
        <p:spPr>
          <a:xfrm>
            <a:off x="5436592" y="273880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324" name="Google Shape;324;p57"/>
          <p:cNvGrpSpPr/>
          <p:nvPr/>
        </p:nvGrpSpPr>
        <p:grpSpPr>
          <a:xfrm>
            <a:off x="9394825" y="373063"/>
            <a:ext cx="2807822" cy="787400"/>
            <a:chOff x="9384178" y="509772"/>
            <a:chExt cx="2807822" cy="787400"/>
          </a:xfrm>
        </p:grpSpPr>
        <p:pic>
          <p:nvPicPr>
            <p:cNvPr id="325" name="Google Shape;325;p57"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326" name="Google Shape;326;p57"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sp>
        <p:nvSpPr>
          <p:cNvPr id="327" name="Google Shape;327;p57"/>
          <p:cNvSpPr txBox="1"/>
          <p:nvPr/>
        </p:nvSpPr>
        <p:spPr>
          <a:xfrm>
            <a:off x="374272" y="2003426"/>
            <a:ext cx="6806816" cy="462062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AU" sz="1600" b="0" i="0" u="none" strike="noStrike" cap="none">
                <a:solidFill>
                  <a:srgbClr val="C00000"/>
                </a:solidFill>
                <a:latin typeface="Helvetica Neue"/>
                <a:ea typeface="Helvetica Neue"/>
                <a:cs typeface="Helvetica Neue"/>
                <a:sym typeface="Helvetica Neue"/>
              </a:rPr>
              <a:t>Project Goal: </a:t>
            </a:r>
            <a:r>
              <a:rPr lang="en-AU" sz="1600" b="0" i="0" u="none" strike="noStrike" cap="none">
                <a:solidFill>
                  <a:srgbClr val="29A1B2"/>
                </a:solidFill>
                <a:latin typeface="Helvetica Neue"/>
                <a:ea typeface="Helvetica Neue"/>
                <a:cs typeface="Helvetica Neue"/>
                <a:sym typeface="Helvetica Neue"/>
              </a:rPr>
              <a:t>Build young people’s understanding of of the challenges and opportunities of NZFs through a 3-year action research project.</a:t>
            </a:r>
            <a:endParaRPr/>
          </a:p>
          <a:p>
            <a:pPr marL="0" marR="0" lvl="0" indent="0" algn="l" rtl="0">
              <a:lnSpc>
                <a:spcPct val="150000"/>
              </a:lnSpc>
              <a:spcBef>
                <a:spcPts val="1000"/>
              </a:spcBef>
              <a:spcAft>
                <a:spcPts val="0"/>
              </a:spcAft>
              <a:buNone/>
            </a:pPr>
            <a:r>
              <a:rPr lang="en-AU" sz="1600" b="0" i="0" u="none" strike="noStrike" cap="none">
                <a:solidFill>
                  <a:srgbClr val="C00000"/>
                </a:solidFill>
                <a:latin typeface="Helvetica Neue"/>
                <a:ea typeface="Helvetica Neue"/>
                <a:cs typeface="Helvetica Neue"/>
                <a:sym typeface="Helvetica Neue"/>
              </a:rPr>
              <a:t>Co-Design: </a:t>
            </a:r>
            <a:r>
              <a:rPr lang="en-AU" sz="1600" b="0" i="0" u="none" strike="noStrike" cap="none">
                <a:solidFill>
                  <a:srgbClr val="29A1B2"/>
                </a:solidFill>
                <a:latin typeface="Helvetica Neue"/>
                <a:ea typeface="Helvetica Neue"/>
                <a:cs typeface="Helvetica Neue"/>
                <a:sym typeface="Helvetica Neue"/>
              </a:rPr>
              <a:t>Collaboratively create a digitally badged, gamified micro-credential program – create ‘value’ (social, cultural, economic).</a:t>
            </a:r>
            <a:endParaRPr/>
          </a:p>
          <a:p>
            <a:pPr marL="0" marR="0" lvl="0" indent="0" algn="l" rtl="0">
              <a:lnSpc>
                <a:spcPct val="150000"/>
              </a:lnSpc>
              <a:spcBef>
                <a:spcPts val="1000"/>
              </a:spcBef>
              <a:spcAft>
                <a:spcPts val="0"/>
              </a:spcAft>
              <a:buNone/>
            </a:pPr>
            <a:r>
              <a:rPr lang="en-AU" sz="1600" b="0" i="0" u="none" strike="noStrike" cap="none">
                <a:solidFill>
                  <a:srgbClr val="C00000"/>
                </a:solidFill>
                <a:latin typeface="Helvetica Neue"/>
                <a:ea typeface="Helvetica Neue"/>
                <a:cs typeface="Helvetica Neue"/>
                <a:sym typeface="Helvetica Neue"/>
              </a:rPr>
              <a:t>Target Group: </a:t>
            </a:r>
            <a:r>
              <a:rPr lang="en-AU" sz="1600" b="0" i="0" u="none" strike="noStrike" cap="none">
                <a:solidFill>
                  <a:srgbClr val="29A1B2"/>
                </a:solidFill>
                <a:latin typeface="Helvetica Neue"/>
                <a:ea typeface="Helvetica Neue"/>
                <a:cs typeface="Helvetica Neue"/>
                <a:sym typeface="Helvetica Neue"/>
              </a:rPr>
              <a:t>Engage young people (16-24) alongside educational institutions, communities, businesses, unions, and governments.</a:t>
            </a:r>
            <a:endParaRPr/>
          </a:p>
          <a:p>
            <a:pPr marL="0" marR="0" lvl="0" indent="0" algn="l" rtl="0">
              <a:lnSpc>
                <a:spcPct val="150000"/>
              </a:lnSpc>
              <a:spcBef>
                <a:spcPts val="1000"/>
              </a:spcBef>
              <a:spcAft>
                <a:spcPts val="0"/>
              </a:spcAft>
              <a:buNone/>
            </a:pPr>
            <a:r>
              <a:rPr lang="en-AU" sz="1600" b="0" i="0" u="none" strike="noStrike" cap="none">
                <a:solidFill>
                  <a:srgbClr val="C00000"/>
                </a:solidFill>
                <a:latin typeface="Helvetica Neue"/>
                <a:ea typeface="Helvetica Neue"/>
                <a:cs typeface="Helvetica Neue"/>
                <a:sym typeface="Helvetica Neue"/>
              </a:rPr>
              <a:t>Learning Experience: </a:t>
            </a:r>
            <a:r>
              <a:rPr lang="en-AU" sz="1600" b="0" i="0" u="none" strike="noStrike" cap="none">
                <a:solidFill>
                  <a:srgbClr val="29A1B2"/>
                </a:solidFill>
                <a:latin typeface="Helvetica Neue"/>
                <a:ea typeface="Helvetica Neue"/>
                <a:cs typeface="Helvetica Neue"/>
                <a:sym typeface="Helvetica Neue"/>
              </a:rPr>
              <a:t>Use gamified, world-building activities to create ‘value’ for young people for sustainable, regenerative, and just futures.</a:t>
            </a:r>
            <a:endParaRPr/>
          </a:p>
          <a:p>
            <a:pPr marL="0" marR="0" lvl="0" indent="0" algn="l" rtl="0">
              <a:lnSpc>
                <a:spcPct val="150000"/>
              </a:lnSpc>
              <a:spcBef>
                <a:spcPts val="1000"/>
              </a:spcBef>
              <a:spcAft>
                <a:spcPts val="0"/>
              </a:spcAft>
              <a:buNone/>
            </a:pPr>
            <a:r>
              <a:rPr lang="en-AU" sz="1600" b="0" i="0" u="none" strike="noStrike" cap="none">
                <a:solidFill>
                  <a:srgbClr val="C00000"/>
                </a:solidFill>
                <a:latin typeface="Helvetica Neue"/>
                <a:ea typeface="Helvetica Neue"/>
                <a:cs typeface="Helvetica Neue"/>
                <a:sym typeface="Helvetica Neue"/>
              </a:rPr>
              <a:t>Outcomes (Value Creation): </a:t>
            </a:r>
            <a:r>
              <a:rPr lang="en-AU" sz="1600" b="0" i="0" u="none" strike="noStrike" cap="none">
                <a:solidFill>
                  <a:srgbClr val="29A1B2"/>
                </a:solidFill>
                <a:latin typeface="Helvetica Neue"/>
                <a:ea typeface="Helvetica Neue"/>
                <a:cs typeface="Helvetica Neue"/>
                <a:sym typeface="Helvetica Neue"/>
              </a:rPr>
              <a:t>Foster aspirations, resilience, and capabilities among young people for the challenges and opportunities of NZFs.</a:t>
            </a:r>
            <a:endParaRPr sz="1600" b="0" i="0" u="none" strike="noStrike" cap="none">
              <a:solidFill>
                <a:srgbClr val="29A1B2"/>
              </a:solidFill>
              <a:latin typeface="Helvetica Neue"/>
              <a:ea typeface="Helvetica Neue"/>
              <a:cs typeface="Helvetica Neue"/>
              <a:sym typeface="Helvetica Neue"/>
            </a:endParaRPr>
          </a:p>
        </p:txBody>
      </p:sp>
      <p:pic>
        <p:nvPicPr>
          <p:cNvPr id="328" name="Google Shape;328;p57" descr="A group of women holding signs&#10;&#10;Description automatically generated"/>
          <p:cNvPicPr preferRelativeResize="0"/>
          <p:nvPr/>
        </p:nvPicPr>
        <p:blipFill rotWithShape="1">
          <a:blip r:embed="rId5">
            <a:alphaModFix/>
          </a:blip>
          <a:srcRect/>
          <a:stretch/>
        </p:blipFill>
        <p:spPr>
          <a:xfrm>
            <a:off x="7435720" y="2738802"/>
            <a:ext cx="4382008" cy="281472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8"/>
          <p:cNvSpPr txBox="1">
            <a:spLocks noGrp="1"/>
          </p:cNvSpPr>
          <p:nvPr>
            <p:ph type="title"/>
          </p:nvPr>
        </p:nvSpPr>
        <p:spPr>
          <a:xfrm>
            <a:off x="236870" y="291939"/>
            <a:ext cx="9157955"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A2148"/>
              </a:buClr>
              <a:buSzPts val="3000"/>
              <a:buFont typeface="Calibri"/>
              <a:buNone/>
            </a:pPr>
            <a:r>
              <a:rPr lang="en-AU" sz="3200" dirty="0"/>
              <a:t>Micro-credentials/digital badging – creating and capturing ‘value’ for young people and their communities</a:t>
            </a:r>
            <a:endParaRPr dirty="0"/>
          </a:p>
        </p:txBody>
      </p:sp>
      <p:sp>
        <p:nvSpPr>
          <p:cNvPr id="334" name="Google Shape;334;p58"/>
          <p:cNvSpPr txBox="1">
            <a:spLocks noGrp="1"/>
          </p:cNvSpPr>
          <p:nvPr>
            <p:ph type="body" idx="1"/>
          </p:nvPr>
        </p:nvSpPr>
        <p:spPr>
          <a:xfrm>
            <a:off x="5436592" y="273880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335" name="Google Shape;335;p58"/>
          <p:cNvGrpSpPr/>
          <p:nvPr/>
        </p:nvGrpSpPr>
        <p:grpSpPr>
          <a:xfrm>
            <a:off x="9394825" y="373063"/>
            <a:ext cx="2807822" cy="787400"/>
            <a:chOff x="9384178" y="509772"/>
            <a:chExt cx="2807822" cy="787400"/>
          </a:xfrm>
        </p:grpSpPr>
        <p:pic>
          <p:nvPicPr>
            <p:cNvPr id="336" name="Google Shape;336;p58"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337" name="Google Shape;337;p58"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pic>
        <p:nvPicPr>
          <p:cNvPr id="338" name="Google Shape;338;p58" descr="A screenshot of a computer&#10;&#10;Description automatically generated"/>
          <p:cNvPicPr preferRelativeResize="0"/>
          <p:nvPr/>
        </p:nvPicPr>
        <p:blipFill rotWithShape="1">
          <a:blip r:embed="rId5">
            <a:alphaModFix/>
          </a:blip>
          <a:srcRect l="1891" t="10578" r="24273" b="10089"/>
          <a:stretch/>
        </p:blipFill>
        <p:spPr>
          <a:xfrm>
            <a:off x="2865120" y="1538525"/>
            <a:ext cx="5487773" cy="3090351"/>
          </a:xfrm>
          <a:prstGeom prst="rect">
            <a:avLst/>
          </a:prstGeom>
          <a:noFill/>
          <a:ln>
            <a:noFill/>
          </a:ln>
        </p:spPr>
      </p:pic>
      <p:pic>
        <p:nvPicPr>
          <p:cNvPr id="339" name="Google Shape;339;p58" descr="A group of hands holding onto a tree&#10;&#10;Description automatically generated"/>
          <p:cNvPicPr preferRelativeResize="0"/>
          <p:nvPr/>
        </p:nvPicPr>
        <p:blipFill rotWithShape="1">
          <a:blip r:embed="rId6">
            <a:alphaModFix/>
          </a:blip>
          <a:srcRect l="5141" r="22380"/>
          <a:stretch/>
        </p:blipFill>
        <p:spPr>
          <a:xfrm>
            <a:off x="987552" y="3612321"/>
            <a:ext cx="4496016" cy="2790762"/>
          </a:xfrm>
          <a:prstGeom prst="rect">
            <a:avLst/>
          </a:prstGeom>
          <a:noFill/>
          <a:ln>
            <a:noFill/>
          </a:ln>
        </p:spPr>
      </p:pic>
      <p:pic>
        <p:nvPicPr>
          <p:cNvPr id="340" name="Google Shape;340;p58" descr="A screenshot of a computer&#10;&#10;Description automatically generated"/>
          <p:cNvPicPr preferRelativeResize="0"/>
          <p:nvPr/>
        </p:nvPicPr>
        <p:blipFill rotWithShape="1">
          <a:blip r:embed="rId7">
            <a:alphaModFix/>
          </a:blip>
          <a:srcRect l="12170" t="10578" r="12101" b="9609"/>
          <a:stretch/>
        </p:blipFill>
        <p:spPr>
          <a:xfrm>
            <a:off x="6095999" y="3612321"/>
            <a:ext cx="5108449" cy="28726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
          <p:cNvSpPr txBox="1">
            <a:spLocks noGrp="1"/>
          </p:cNvSpPr>
          <p:nvPr>
            <p:ph type="title"/>
          </p:nvPr>
        </p:nvSpPr>
        <p:spPr>
          <a:xfrm>
            <a:off x="444831" y="160721"/>
            <a:ext cx="519972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A2148"/>
              </a:buClr>
              <a:buSzPts val="3000"/>
              <a:buFont typeface="Calibri"/>
              <a:buNone/>
            </a:pPr>
            <a:r>
              <a:rPr lang="en-AU" sz="2800"/>
              <a:t>Micro-credentials/digital badging</a:t>
            </a:r>
            <a:endParaRPr/>
          </a:p>
        </p:txBody>
      </p:sp>
      <p:sp>
        <p:nvSpPr>
          <p:cNvPr id="346" name="Google Shape;346;p5"/>
          <p:cNvSpPr txBox="1">
            <a:spLocks noGrp="1"/>
          </p:cNvSpPr>
          <p:nvPr>
            <p:ph type="body" idx="1"/>
          </p:nvPr>
        </p:nvSpPr>
        <p:spPr>
          <a:xfrm>
            <a:off x="5436592" y="2738802"/>
            <a:ext cx="5578659" cy="35824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CA2148"/>
              </a:buClr>
              <a:buSzPts val="2000"/>
              <a:buNone/>
            </a:pPr>
            <a:r>
              <a:rPr lang="en-AU" sz="2000"/>
              <a:t> </a:t>
            </a:r>
            <a:endParaRPr sz="2000">
              <a:solidFill>
                <a:srgbClr val="000000"/>
              </a:solidFill>
            </a:endParaRPr>
          </a:p>
        </p:txBody>
      </p:sp>
      <p:grpSp>
        <p:nvGrpSpPr>
          <p:cNvPr id="347" name="Google Shape;347;p5"/>
          <p:cNvGrpSpPr/>
          <p:nvPr/>
        </p:nvGrpSpPr>
        <p:grpSpPr>
          <a:xfrm>
            <a:off x="9394825" y="373063"/>
            <a:ext cx="2807822" cy="787400"/>
            <a:chOff x="9384178" y="509772"/>
            <a:chExt cx="2807822" cy="787400"/>
          </a:xfrm>
        </p:grpSpPr>
        <p:pic>
          <p:nvPicPr>
            <p:cNvPr id="348" name="Google Shape;348;p5" descr="Background pattern&#10;&#10;Description automatically generated with low confidence"/>
            <p:cNvPicPr preferRelativeResize="0"/>
            <p:nvPr/>
          </p:nvPicPr>
          <p:blipFill rotWithShape="1">
            <a:blip r:embed="rId3">
              <a:alphaModFix/>
            </a:blip>
            <a:srcRect/>
            <a:stretch/>
          </p:blipFill>
          <p:spPr>
            <a:xfrm>
              <a:off x="9384178" y="509772"/>
              <a:ext cx="2807822" cy="787400"/>
            </a:xfrm>
            <a:prstGeom prst="rect">
              <a:avLst/>
            </a:prstGeom>
            <a:noFill/>
            <a:ln>
              <a:noFill/>
            </a:ln>
          </p:spPr>
        </p:pic>
        <p:pic>
          <p:nvPicPr>
            <p:cNvPr id="349" name="Google Shape;349;p5" descr="Logo&#10;&#10;Description automatically generated with medium confidence"/>
            <p:cNvPicPr preferRelativeResize="0"/>
            <p:nvPr/>
          </p:nvPicPr>
          <p:blipFill rotWithShape="1">
            <a:blip r:embed="rId4">
              <a:alphaModFix/>
            </a:blip>
            <a:srcRect/>
            <a:stretch/>
          </p:blipFill>
          <p:spPr>
            <a:xfrm>
              <a:off x="9641968" y="673480"/>
              <a:ext cx="1967399" cy="499740"/>
            </a:xfrm>
            <a:prstGeom prst="rect">
              <a:avLst/>
            </a:prstGeom>
            <a:noFill/>
            <a:ln>
              <a:noFill/>
            </a:ln>
          </p:spPr>
        </p:pic>
      </p:grpSp>
      <p:pic>
        <p:nvPicPr>
          <p:cNvPr id="350" name="Google Shape;350;p5" descr="A screenshot of a computer&#10;&#10;Description automatically generated">
            <a:hlinkClick r:id="rId5"/>
          </p:cNvPr>
          <p:cNvPicPr preferRelativeResize="0"/>
          <p:nvPr/>
        </p:nvPicPr>
        <p:blipFill rotWithShape="1">
          <a:blip r:embed="rId6">
            <a:alphaModFix/>
          </a:blip>
          <a:srcRect l="12170" t="10578" r="12101" b="9609"/>
          <a:stretch/>
        </p:blipFill>
        <p:spPr>
          <a:xfrm>
            <a:off x="326622" y="1861043"/>
            <a:ext cx="6718934" cy="3983369"/>
          </a:xfrm>
          <a:prstGeom prst="rect">
            <a:avLst/>
          </a:prstGeom>
          <a:noFill/>
          <a:ln>
            <a:noFill/>
          </a:ln>
        </p:spPr>
      </p:pic>
      <p:sp>
        <p:nvSpPr>
          <p:cNvPr id="351" name="Google Shape;351;p5"/>
          <p:cNvSpPr txBox="1"/>
          <p:nvPr/>
        </p:nvSpPr>
        <p:spPr>
          <a:xfrm>
            <a:off x="6798749" y="2614850"/>
            <a:ext cx="4914414" cy="3549649"/>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rgbClr val="000000"/>
              </a:buClr>
              <a:buSzPts val="1400"/>
              <a:buFont typeface="Arial"/>
              <a:buNone/>
            </a:pPr>
            <a:r>
              <a:rPr lang="en-AU" sz="1600" b="0" i="0" u="sng" strike="noStrike" cap="none">
                <a:solidFill>
                  <a:srgbClr val="C00000"/>
                </a:solidFill>
                <a:latin typeface="Helvetica Neue"/>
                <a:ea typeface="Helvetica Neue"/>
                <a:cs typeface="Helvetica Neue"/>
                <a:sym typeface="Helvetica Neue"/>
                <a:hlinkClick r:id="rId7">
                  <a:extLst>
                    <a:ext uri="{A12FA001-AC4F-418D-AE19-62706E023703}">
                      <ahyp:hlinkClr xmlns:ahyp="http://schemas.microsoft.com/office/drawing/2018/hyperlinkcolor" val="tx"/>
                    </a:ext>
                  </a:extLst>
                </a:hlinkClick>
              </a:rPr>
              <a:t>Micro-cred:</a:t>
            </a:r>
            <a:r>
              <a:rPr lang="en-AU" sz="1600" b="0" i="0" u="none" strike="noStrike" cap="none">
                <a:solidFill>
                  <a:srgbClr val="29A1B2"/>
                </a:solidFill>
                <a:latin typeface="Helvetica Neue"/>
                <a:ea typeface="Helvetica Neue"/>
                <a:cs typeface="Helvetica Neue"/>
                <a:sym typeface="Helvetica Neue"/>
              </a:rPr>
              <a:t>		‘certification of assessed skills and knowledge that learners have demonstrated or acquired through a short course of study or training’.</a:t>
            </a:r>
            <a:endParaRPr/>
          </a:p>
          <a:p>
            <a:pPr marL="0" marR="0" lvl="0" indent="0" algn="l" rtl="0">
              <a:lnSpc>
                <a:spcPct val="130000"/>
              </a:lnSpc>
              <a:spcBef>
                <a:spcPts val="0"/>
              </a:spcBef>
              <a:spcAft>
                <a:spcPts val="0"/>
              </a:spcAft>
              <a:buClr>
                <a:srgbClr val="000000"/>
              </a:buClr>
              <a:buSzPts val="1400"/>
              <a:buFont typeface="Arial"/>
              <a:buNone/>
            </a:pPr>
            <a:endParaRPr sz="1600" b="0" i="0" u="none" strike="noStrike" cap="none">
              <a:solidFill>
                <a:srgbClr val="29A1B2"/>
              </a:solidFill>
              <a:latin typeface="Helvetica Neue"/>
              <a:ea typeface="Helvetica Neue"/>
              <a:cs typeface="Helvetica Neue"/>
              <a:sym typeface="Helvetica Neue"/>
            </a:endParaRPr>
          </a:p>
          <a:p>
            <a:pPr marL="0" marR="0" lvl="0" indent="0" algn="l" rtl="0">
              <a:lnSpc>
                <a:spcPct val="130000"/>
              </a:lnSpc>
              <a:spcBef>
                <a:spcPts val="1000"/>
              </a:spcBef>
              <a:spcAft>
                <a:spcPts val="0"/>
              </a:spcAft>
              <a:buClr>
                <a:srgbClr val="000000"/>
              </a:buClr>
              <a:buSzPts val="1400"/>
              <a:buFont typeface="Arial"/>
              <a:buNone/>
            </a:pPr>
            <a:r>
              <a:rPr lang="en-AU" sz="1600" b="0" i="0" u="sng" strike="noStrike" cap="none">
                <a:solidFill>
                  <a:srgbClr val="C00000"/>
                </a:solidFill>
                <a:latin typeface="Helvetica Neue"/>
                <a:ea typeface="Helvetica Neue"/>
                <a:cs typeface="Helvetica Neue"/>
                <a:sym typeface="Helvetica Neue"/>
                <a:hlinkClick r:id="rId8">
                  <a:extLst>
                    <a:ext uri="{A12FA001-AC4F-418D-AE19-62706E023703}">
                      <ahyp:hlinkClr xmlns:ahyp="http://schemas.microsoft.com/office/drawing/2018/hyperlinkcolor" val="tx"/>
                    </a:ext>
                  </a:extLst>
                </a:hlinkClick>
              </a:rPr>
              <a:t>Digital badge:</a:t>
            </a:r>
            <a:r>
              <a:rPr lang="en-AU" sz="1600" b="0" i="0" u="none" strike="noStrike" cap="none">
                <a:solidFill>
                  <a:srgbClr val="29A1B2"/>
                </a:solidFill>
                <a:latin typeface="Helvetica Neue"/>
                <a:ea typeface="Helvetica Neue"/>
                <a:cs typeface="Helvetica Neue"/>
                <a:sym typeface="Helvetica Neue"/>
              </a:rPr>
              <a:t>		‘an online record of achievements, tracking the recipient’s communities of interaction that issued the badge and the work completed to get it’.</a:t>
            </a:r>
            <a:endParaRPr sz="1600" b="0" i="0" u="none" strike="noStrike" cap="none">
              <a:solidFill>
                <a:srgbClr val="29A1B2"/>
              </a:solidFill>
              <a:latin typeface="Helvetica Neue"/>
              <a:ea typeface="Helvetica Neue"/>
              <a:cs typeface="Helvetica Neue"/>
              <a:sym typeface="Helvetica Neue"/>
            </a:endParaRPr>
          </a:p>
          <a:p>
            <a:pPr marL="0" marR="0" lvl="0" indent="0" algn="l" rtl="0">
              <a:lnSpc>
                <a:spcPct val="130000"/>
              </a:lnSpc>
              <a:spcBef>
                <a:spcPts val="1000"/>
              </a:spcBef>
              <a:spcAft>
                <a:spcPts val="0"/>
              </a:spcAft>
              <a:buClr>
                <a:srgbClr val="000000"/>
              </a:buClr>
              <a:buSzPts val="1400"/>
              <a:buFont typeface="Arial"/>
              <a:buNone/>
            </a:pPr>
            <a:endParaRPr sz="1600" b="0" i="0" u="sng" strike="noStrike" cap="none">
              <a:solidFill>
                <a:srgbClr val="5F5F5F"/>
              </a:solidFill>
              <a:latin typeface="Helvetica Neue Light"/>
              <a:ea typeface="Helvetica Neue Light"/>
              <a:cs typeface="Helvetica Neue Light"/>
              <a:sym typeface="Helvetica Neue Light"/>
            </a:endParaRPr>
          </a:p>
        </p:txBody>
      </p:sp>
    </p:spTree>
  </p:cSld>
  <p:clrMapOvr>
    <a:masterClrMapping/>
  </p:clrMapOvr>
</p:sld>
</file>

<file path=ppt/theme/theme1.xml><?xml version="1.0" encoding="utf-8"?>
<a:theme xmlns:a="http://schemas.openxmlformats.org/drawingml/2006/main" name="REDI text slides">
  <a:themeElements>
    <a:clrScheme name="IMPACT">
      <a:dk1>
        <a:srgbClr val="852C71"/>
      </a:dk1>
      <a:lt1>
        <a:srgbClr val="FFFFFF"/>
      </a:lt1>
      <a:dk2>
        <a:srgbClr val="852C71"/>
      </a:dk2>
      <a:lt2>
        <a:srgbClr val="FFFFFF"/>
      </a:lt2>
      <a:accent1>
        <a:srgbClr val="373636"/>
      </a:accent1>
      <a:accent2>
        <a:srgbClr val="F2B334"/>
      </a:accent2>
      <a:accent3>
        <a:srgbClr val="DE0D7E"/>
      </a:accent3>
      <a:accent4>
        <a:srgbClr val="4FC5D6"/>
      </a:accent4>
      <a:accent5>
        <a:srgbClr val="9BCB3C"/>
      </a:accent5>
      <a:accent6>
        <a:srgbClr val="12A2A5"/>
      </a:accent6>
      <a:hlink>
        <a:srgbClr val="DE0D7E"/>
      </a:hlink>
      <a:folHlink>
        <a:srgbClr val="4533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DI Picture Slides">
  <a:themeElements>
    <a:clrScheme name="IMPACT">
      <a:dk1>
        <a:srgbClr val="852C71"/>
      </a:dk1>
      <a:lt1>
        <a:srgbClr val="FFFFFF"/>
      </a:lt1>
      <a:dk2>
        <a:srgbClr val="852C71"/>
      </a:dk2>
      <a:lt2>
        <a:srgbClr val="FFFFFF"/>
      </a:lt2>
      <a:accent1>
        <a:srgbClr val="373636"/>
      </a:accent1>
      <a:accent2>
        <a:srgbClr val="F2B334"/>
      </a:accent2>
      <a:accent3>
        <a:srgbClr val="DE0D7E"/>
      </a:accent3>
      <a:accent4>
        <a:srgbClr val="4FC5D6"/>
      </a:accent4>
      <a:accent5>
        <a:srgbClr val="9BCB3C"/>
      </a:accent5>
      <a:accent6>
        <a:srgbClr val="12A2A5"/>
      </a:accent6>
      <a:hlink>
        <a:srgbClr val="DE0D7E"/>
      </a:hlink>
      <a:folHlink>
        <a:srgbClr val="4533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1190</TotalTime>
  <Words>1275</Words>
  <Application>Microsoft Macintosh PowerPoint</Application>
  <PresentationFormat>Widescreen</PresentationFormat>
  <Paragraphs>117</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Barlow Medium</vt:lpstr>
      <vt:lpstr>Barlow</vt:lpstr>
      <vt:lpstr>Calibri</vt:lpstr>
      <vt:lpstr>Barlow SemiBold</vt:lpstr>
      <vt:lpstr>Verdana</vt:lpstr>
      <vt:lpstr>Helvetica Neue</vt:lpstr>
      <vt:lpstr>Arial</vt:lpstr>
      <vt:lpstr>Helvetica Neue Light</vt:lpstr>
      <vt:lpstr>REDI text slides</vt:lpstr>
      <vt:lpstr>REDI Picture Slides</vt:lpstr>
      <vt:lpstr>Co-Designing Young People’s Pathways to Net-Zero Futures   </vt:lpstr>
      <vt:lpstr>Professor Peter Kraftl, The University of Birmingham (UK)  Associate Professor Arinola Adefila, Buckinghamshire New University (UK)  Associate Professor Luke Howie, Deakin University (AUS)  Dr Seth Brown, RMIT University (AUS)  Dr James Goring, Deakin University (AUS)      </vt:lpstr>
      <vt:lpstr>1. Net Zero Futures (NZFs): What? Why?  2. Micro-credentials/digital badging. What? Why?   3. Gamified Learning. What? Why?   4. Project outline. Year 1: Co-Design. Year 2: Build. Year 3: Test.   5. Possible First Projects. Pakistan, Ghana. Sao Paulo. Fund for Innovation in Development (FID)  6. Next Steps. Including other project possibilities.      </vt:lpstr>
      <vt:lpstr>The Problem</vt:lpstr>
      <vt:lpstr>Net Zero Futures (NZFs) – the ‘official story’?</vt:lpstr>
      <vt:lpstr>Net Zero Futures (NZFs) – the ‘reality’?</vt:lpstr>
      <vt:lpstr>Net Zero Futures (NZFs) – Developing Young People’s ‘Futures Literacies’ (How do they ‘read’ and ‘write’ their futures?).</vt:lpstr>
      <vt:lpstr>Micro-credentials/digital badging – creating and capturing ‘value’ for young people and their communities</vt:lpstr>
      <vt:lpstr>Micro-credentials/digital badging</vt:lpstr>
      <vt:lpstr>PowerPoint Presentation</vt:lpstr>
      <vt:lpstr>Gamified Learning</vt:lpstr>
      <vt:lpstr>Gamified Micro-cred for NZFs</vt:lpstr>
      <vt:lpstr>Gamified Micro-cred for NZFs</vt:lpstr>
      <vt:lpstr>Project outline.  Year 1: Co-Design. Year 2: Build. Year 3: Test</vt:lpstr>
      <vt:lpstr>Possible First Projects: Pakistan, Ghana, Brazil.  Fund for Innovation in Development (FID)</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Peter Kelly</dc:creator>
  <cp:lastModifiedBy>Peter Kelly</cp:lastModifiedBy>
  <cp:revision>6</cp:revision>
  <dcterms:created xsi:type="dcterms:W3CDTF">2022-09-07T20:20:03Z</dcterms:created>
  <dcterms:modified xsi:type="dcterms:W3CDTF">2024-07-05T04:07:10Z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0x010100C4A7BAD266E829459E7FDB900DF0FCC3</vt:lpwstr>
  </property>
</Properties>
</file>